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8" r:id="rId9"/>
    <p:sldId id="262" r:id="rId10"/>
    <p:sldId id="269" r:id="rId11"/>
    <p:sldId id="264" r:id="rId12"/>
    <p:sldId id="265" r:id="rId13"/>
    <p:sldId id="267" r:id="rId14"/>
    <p:sldId id="266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1A714-DA81-40E9-B79E-7C329007F416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569691-C7C8-4C6C-B096-10D0115D5DD6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состоит и (или) обязуется состоять в ревизионном союзе сельскохозяйственных кооперативов в течение 5 лет со дня получения части средств гранта "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"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9C1191-FE4C-414F-AFFE-DB6D1034448B}" type="parTrans" cxnId="{5B4F0B58-AD5D-4A6F-B6DA-734B1FC9ED5D}">
      <dgm:prSet/>
      <dgm:spPr/>
      <dgm:t>
        <a:bodyPr/>
        <a:lstStyle/>
        <a:p>
          <a:endParaRPr lang="ru-RU"/>
        </a:p>
      </dgm:t>
    </dgm:pt>
    <dgm:pt modelId="{4AE4AD29-0280-429D-BB0C-916419146399}" type="sibTrans" cxnId="{5B4F0B58-AD5D-4A6F-B6DA-734B1FC9ED5D}">
      <dgm:prSet/>
      <dgm:spPr/>
      <dgm:t>
        <a:bodyPr/>
        <a:lstStyle/>
        <a:p>
          <a:endParaRPr lang="ru-RU"/>
        </a:p>
      </dgm:t>
    </dgm:pt>
    <dgm:pt modelId="{466A7E1B-AEE3-4765-B0E5-A21CC3110CEA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Неделимый фонд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может быть сформирован в том числе за счет части средств гранта "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", предоставленных К(Ф)Х, являющемуся членом данного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5FDB2B-CA82-4E55-9B2E-1609E7C93D6D}" type="parTrans" cxnId="{5A60F00A-5608-4BDA-8A3F-D648F0399363}">
      <dgm:prSet/>
      <dgm:spPr/>
      <dgm:t>
        <a:bodyPr/>
        <a:lstStyle/>
        <a:p>
          <a:endParaRPr lang="ru-RU"/>
        </a:p>
      </dgm:t>
    </dgm:pt>
    <dgm:pt modelId="{11353E6F-EB75-423C-84C1-1E3666785469}" type="sibTrans" cxnId="{5A60F00A-5608-4BDA-8A3F-D648F0399363}">
      <dgm:prSet/>
      <dgm:spPr/>
      <dgm:t>
        <a:bodyPr/>
        <a:lstStyle/>
        <a:p>
          <a:endParaRPr lang="ru-RU"/>
        </a:p>
      </dgm:t>
    </dgm:pt>
    <dgm:pt modelId="{8FE975FC-AD9C-41BE-8D96-079105D77AF9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обязуется ежегодно представлять в Комитет АПК ревизионное заключение о результатах своей деятельности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B79CA8-D1F2-46D0-9356-0952CA7D8D87}" type="parTrans" cxnId="{3A9B16B0-708F-4D9A-A4EF-64D05009A0CC}">
      <dgm:prSet/>
      <dgm:spPr/>
      <dgm:t>
        <a:bodyPr/>
        <a:lstStyle/>
        <a:p>
          <a:endParaRPr lang="ru-RU"/>
        </a:p>
      </dgm:t>
    </dgm:pt>
    <dgm:pt modelId="{455CECFC-7C6F-49E7-A5EB-D5E88BECABAA}" type="sibTrans" cxnId="{3A9B16B0-708F-4D9A-A4EF-64D05009A0CC}">
      <dgm:prSet/>
      <dgm:spPr/>
      <dgm:t>
        <a:bodyPr/>
        <a:lstStyle/>
        <a:p>
          <a:endParaRPr lang="ru-RU"/>
        </a:p>
      </dgm:t>
    </dgm:pt>
    <dgm:pt modelId="{F5C688B6-F428-4C5A-92F6-A98F40573587}" type="pres">
      <dgm:prSet presAssocID="{A991A714-DA81-40E9-B79E-7C329007F4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7965C1-BF4A-4E7C-8FA9-3CDC9AE36FA8}" type="pres">
      <dgm:prSet presAssocID="{466A7E1B-AEE3-4765-B0E5-A21CC3110C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3F44-108F-48AD-BFBE-190429E7D675}" type="pres">
      <dgm:prSet presAssocID="{11353E6F-EB75-423C-84C1-1E3666785469}" presName="sibTrans" presStyleCnt="0"/>
      <dgm:spPr/>
      <dgm:t>
        <a:bodyPr/>
        <a:lstStyle/>
        <a:p>
          <a:endParaRPr lang="ru-RU"/>
        </a:p>
      </dgm:t>
    </dgm:pt>
    <dgm:pt modelId="{DE42FBBB-4C9B-4AA5-BEB4-E39CF1169285}" type="pres">
      <dgm:prSet presAssocID="{C2569691-C7C8-4C6C-B096-10D0115D5DD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A99BD-E162-4D19-BA6B-7F5F88B5C9C4}" type="pres">
      <dgm:prSet presAssocID="{4AE4AD29-0280-429D-BB0C-916419146399}" presName="sibTrans" presStyleCnt="0"/>
      <dgm:spPr/>
      <dgm:t>
        <a:bodyPr/>
        <a:lstStyle/>
        <a:p>
          <a:endParaRPr lang="ru-RU"/>
        </a:p>
      </dgm:t>
    </dgm:pt>
    <dgm:pt modelId="{44CBD4FC-7641-47B4-989C-44FEDE0DD771}" type="pres">
      <dgm:prSet presAssocID="{8FE975FC-AD9C-41BE-8D96-079105D77A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F0B58-AD5D-4A6F-B6DA-734B1FC9ED5D}" srcId="{A991A714-DA81-40E9-B79E-7C329007F416}" destId="{C2569691-C7C8-4C6C-B096-10D0115D5DD6}" srcOrd="1" destOrd="0" parTransId="{C49C1191-FE4C-414F-AFFE-DB6D1034448B}" sibTransId="{4AE4AD29-0280-429D-BB0C-916419146399}"/>
    <dgm:cxn modelId="{365774D3-6F92-4734-A775-BA5466A833AD}" type="presOf" srcId="{8FE975FC-AD9C-41BE-8D96-079105D77AF9}" destId="{44CBD4FC-7641-47B4-989C-44FEDE0DD771}" srcOrd="0" destOrd="0" presId="urn:microsoft.com/office/officeart/2005/8/layout/default"/>
    <dgm:cxn modelId="{ED539458-09FF-4E81-A55A-5DFDD8ACF4CC}" type="presOf" srcId="{466A7E1B-AEE3-4765-B0E5-A21CC3110CEA}" destId="{6F7965C1-BF4A-4E7C-8FA9-3CDC9AE36FA8}" srcOrd="0" destOrd="0" presId="urn:microsoft.com/office/officeart/2005/8/layout/default"/>
    <dgm:cxn modelId="{A3E8B0FC-B1CF-4C14-A1B5-007494C18E24}" type="presOf" srcId="{C2569691-C7C8-4C6C-B096-10D0115D5DD6}" destId="{DE42FBBB-4C9B-4AA5-BEB4-E39CF1169285}" srcOrd="0" destOrd="0" presId="urn:microsoft.com/office/officeart/2005/8/layout/default"/>
    <dgm:cxn modelId="{5A60F00A-5608-4BDA-8A3F-D648F0399363}" srcId="{A991A714-DA81-40E9-B79E-7C329007F416}" destId="{466A7E1B-AEE3-4765-B0E5-A21CC3110CEA}" srcOrd="0" destOrd="0" parTransId="{195FDB2B-CA82-4E55-9B2E-1609E7C93D6D}" sibTransId="{11353E6F-EB75-423C-84C1-1E3666785469}"/>
    <dgm:cxn modelId="{CEA0413D-17B5-47CE-A74B-9B8337D59EDB}" type="presOf" srcId="{A991A714-DA81-40E9-B79E-7C329007F416}" destId="{F5C688B6-F428-4C5A-92F6-A98F40573587}" srcOrd="0" destOrd="0" presId="urn:microsoft.com/office/officeart/2005/8/layout/default"/>
    <dgm:cxn modelId="{3A9B16B0-708F-4D9A-A4EF-64D05009A0CC}" srcId="{A991A714-DA81-40E9-B79E-7C329007F416}" destId="{8FE975FC-AD9C-41BE-8D96-079105D77AF9}" srcOrd="2" destOrd="0" parTransId="{03B79CA8-D1F2-46D0-9356-0952CA7D8D87}" sibTransId="{455CECFC-7C6F-49E7-A5EB-D5E88BECABAA}"/>
    <dgm:cxn modelId="{8CA7118B-5E67-4452-9ED4-233373C0B78E}" type="presParOf" srcId="{F5C688B6-F428-4C5A-92F6-A98F40573587}" destId="{6F7965C1-BF4A-4E7C-8FA9-3CDC9AE36FA8}" srcOrd="0" destOrd="0" presId="urn:microsoft.com/office/officeart/2005/8/layout/default"/>
    <dgm:cxn modelId="{A0BE915B-D9CE-4DEB-85E8-2A53D68C3C51}" type="presParOf" srcId="{F5C688B6-F428-4C5A-92F6-A98F40573587}" destId="{BFDC3F44-108F-48AD-BFBE-190429E7D675}" srcOrd="1" destOrd="0" presId="urn:microsoft.com/office/officeart/2005/8/layout/default"/>
    <dgm:cxn modelId="{D0268A74-1FC1-4D9C-B4FD-7ACD3229AA33}" type="presParOf" srcId="{F5C688B6-F428-4C5A-92F6-A98F40573587}" destId="{DE42FBBB-4C9B-4AA5-BEB4-E39CF1169285}" srcOrd="2" destOrd="0" presId="urn:microsoft.com/office/officeart/2005/8/layout/default"/>
    <dgm:cxn modelId="{2FF6B50E-699D-42E9-9E17-1D9CD168A90D}" type="presParOf" srcId="{F5C688B6-F428-4C5A-92F6-A98F40573587}" destId="{AD9A99BD-E162-4D19-BA6B-7F5F88B5C9C4}" srcOrd="3" destOrd="0" presId="urn:microsoft.com/office/officeart/2005/8/layout/default"/>
    <dgm:cxn modelId="{556BB934-BB44-4534-8F3F-448D1888577E}" type="presParOf" srcId="{F5C688B6-F428-4C5A-92F6-A98F40573587}" destId="{44CBD4FC-7641-47B4-989C-44FEDE0DD77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C1563-F881-4EB1-B555-97CFA4A895CD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72F2CB8-5927-428F-8DCD-21E477784C1A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имущества в целях последующей передачи (реализации) приобретенного имущества в собственность членов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B0EB2-A969-4C77-A672-B41F3E7E6DFF}" type="parTrans" cxnId="{959BE9C1-8D4C-4EB0-913F-01739A625483}">
      <dgm:prSet/>
      <dgm:spPr/>
      <dgm:t>
        <a:bodyPr/>
        <a:lstStyle/>
        <a:p>
          <a:endParaRPr lang="ru-RU"/>
        </a:p>
      </dgm:t>
    </dgm:pt>
    <dgm:pt modelId="{B9DA780B-5AA8-4C92-BD8E-A0CB30D01AFC}" type="sibTrans" cxnId="{959BE9C1-8D4C-4EB0-913F-01739A625483}">
      <dgm:prSet/>
      <dgm:spPr/>
      <dgm:t>
        <a:bodyPr/>
        <a:lstStyle/>
        <a:p>
          <a:endParaRPr lang="ru-RU"/>
        </a:p>
      </dgm:t>
    </dgm:pt>
    <dgm:pt modelId="{4670C194-2D27-4983-97A6-7BA6975ABF19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сельскохозяйственной техники, оборудования для переработки сельхозпродукции (за исключением свиноводства) и мобильных торговых объектов для оказания услуг членам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C1E54C-DABA-4056-A551-17D9AC9B242A}" type="parTrans" cxnId="{3E10DA65-071B-4DA8-AB16-684BF63B4956}">
      <dgm:prSet/>
      <dgm:spPr/>
      <dgm:t>
        <a:bodyPr/>
        <a:lstStyle/>
        <a:p>
          <a:endParaRPr lang="ru-RU"/>
        </a:p>
      </dgm:t>
    </dgm:pt>
    <dgm:pt modelId="{6FC43517-C976-4953-9971-AE67E4F92D6C}" type="sibTrans" cxnId="{3E10DA65-071B-4DA8-AB16-684BF63B4956}">
      <dgm:prSet/>
      <dgm:spPr/>
      <dgm:t>
        <a:bodyPr/>
        <a:lstStyle/>
        <a:p>
          <a:endParaRPr lang="ru-RU"/>
        </a:p>
      </dgm:t>
    </dgm:pt>
    <dgm:pt modelId="{1EDD92EF-5FD4-4B5D-9C23-484B1980082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имущества с использованием части средств гранта «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», внесенных К(Ф)Х в неделимый фонд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C2BA1-F49E-4FCD-A3AD-C7EC115DF963}" type="parTrans" cxnId="{36AC4888-B8D6-4637-95F4-4C208156D86A}">
      <dgm:prSet/>
      <dgm:spPr/>
      <dgm:t>
        <a:bodyPr/>
        <a:lstStyle/>
        <a:p>
          <a:endParaRPr lang="ru-RU"/>
        </a:p>
      </dgm:t>
    </dgm:pt>
    <dgm:pt modelId="{C75437E4-66B6-4B1D-B6D8-91B2B6C00388}" type="sibTrans" cxnId="{36AC4888-B8D6-4637-95F4-4C208156D86A}">
      <dgm:prSet/>
      <dgm:spPr/>
      <dgm:t>
        <a:bodyPr/>
        <a:lstStyle/>
        <a:p>
          <a:endParaRPr lang="ru-RU"/>
        </a:p>
      </dgm:t>
    </dgm:pt>
    <dgm:pt modelId="{AA084DE6-3376-44D5-AD0B-CF0E906852A9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Закупка сельскохозяйственной продукции у членов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E8AF3A-8173-4C1D-9ED2-52756F60295E}" type="parTrans" cxnId="{48C3D613-11A8-4169-9F9B-428AA0FB260F}">
      <dgm:prSet/>
      <dgm:spPr/>
      <dgm:t>
        <a:bodyPr/>
        <a:lstStyle/>
        <a:p>
          <a:endParaRPr lang="ru-RU"/>
        </a:p>
      </dgm:t>
    </dgm:pt>
    <dgm:pt modelId="{352F92B2-F1EE-4864-85A5-42C8467FE875}" type="sibTrans" cxnId="{48C3D613-11A8-4169-9F9B-428AA0FB260F}">
      <dgm:prSet/>
      <dgm:spPr/>
      <dgm:t>
        <a:bodyPr/>
        <a:lstStyle/>
        <a:p>
          <a:endParaRPr lang="ru-RU"/>
        </a:p>
      </dgm:t>
    </dgm:pt>
    <dgm:pt modelId="{4EF54B01-953D-4DC9-96D9-AE4FA85F695E}" type="pres">
      <dgm:prSet presAssocID="{443C1563-F881-4EB1-B555-97CFA4A895C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9A9083-A228-4C61-BBB8-DD1A2F57319D}" type="pres">
      <dgm:prSet presAssocID="{443C1563-F881-4EB1-B555-97CFA4A895CD}" presName="diamond" presStyleLbl="bgShp" presStyleIdx="0" presStyleCnt="1"/>
      <dgm:spPr/>
    </dgm:pt>
    <dgm:pt modelId="{7C563478-1CB2-4FEC-86F6-B5C539F0ED89}" type="pres">
      <dgm:prSet presAssocID="{443C1563-F881-4EB1-B555-97CFA4A895CD}" presName="quad1" presStyleLbl="node1" presStyleIdx="0" presStyleCnt="4" custScaleX="202869" custLinFactNeighborX="-49829" custLinFactNeighborY="-25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39C56-0FEE-47BA-A148-684A888CF04D}" type="pres">
      <dgm:prSet presAssocID="{443C1563-F881-4EB1-B555-97CFA4A895CD}" presName="quad2" presStyleLbl="node1" presStyleIdx="1" presStyleCnt="4" custScaleX="201909" custLinFactNeighborX="59424" custLinFactNeighborY="-25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8BAE4-82C5-4DD9-B1D5-38D6ED0BF302}" type="pres">
      <dgm:prSet presAssocID="{443C1563-F881-4EB1-B555-97CFA4A895CD}" presName="quad3" presStyleLbl="node1" presStyleIdx="2" presStyleCnt="4" custScaleX="195756" custLinFactNeighborX="-50388" custLinFactNeighborY="-10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258BC-3A7E-413A-82AC-9A3B26E12096}" type="pres">
      <dgm:prSet presAssocID="{443C1563-F881-4EB1-B555-97CFA4A895CD}" presName="quad4" presStyleLbl="node1" presStyleIdx="3" presStyleCnt="4" custScaleX="204906" custLinFactNeighborX="49116" custLinFactNeighborY="26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C8B281-58EF-4C46-ACBB-5DC3D33EF7E7}" type="presOf" srcId="{4670C194-2D27-4983-97A6-7BA6975ABF19}" destId="{71839C56-0FEE-47BA-A148-684A888CF04D}" srcOrd="0" destOrd="0" presId="urn:microsoft.com/office/officeart/2005/8/layout/matrix3"/>
    <dgm:cxn modelId="{21CB6103-3209-4726-8F82-E6353C131D66}" type="presOf" srcId="{1EDD92EF-5FD4-4B5D-9C23-484B19800823}" destId="{6C08BAE4-82C5-4DD9-B1D5-38D6ED0BF302}" srcOrd="0" destOrd="0" presId="urn:microsoft.com/office/officeart/2005/8/layout/matrix3"/>
    <dgm:cxn modelId="{058FEC95-A363-4560-9D65-80020E9749FF}" type="presOf" srcId="{C72F2CB8-5927-428F-8DCD-21E477784C1A}" destId="{7C563478-1CB2-4FEC-86F6-B5C539F0ED89}" srcOrd="0" destOrd="0" presId="urn:microsoft.com/office/officeart/2005/8/layout/matrix3"/>
    <dgm:cxn modelId="{3E10DA65-071B-4DA8-AB16-684BF63B4956}" srcId="{443C1563-F881-4EB1-B555-97CFA4A895CD}" destId="{4670C194-2D27-4983-97A6-7BA6975ABF19}" srcOrd="1" destOrd="0" parTransId="{6DC1E54C-DABA-4056-A551-17D9AC9B242A}" sibTransId="{6FC43517-C976-4953-9971-AE67E4F92D6C}"/>
    <dgm:cxn modelId="{48C3D613-11A8-4169-9F9B-428AA0FB260F}" srcId="{443C1563-F881-4EB1-B555-97CFA4A895CD}" destId="{AA084DE6-3376-44D5-AD0B-CF0E906852A9}" srcOrd="3" destOrd="0" parTransId="{4BE8AF3A-8173-4C1D-9ED2-52756F60295E}" sibTransId="{352F92B2-F1EE-4864-85A5-42C8467FE875}"/>
    <dgm:cxn modelId="{BF1D5B2C-0C49-4920-81CD-449373EB39CD}" type="presOf" srcId="{AA084DE6-3376-44D5-AD0B-CF0E906852A9}" destId="{191258BC-3A7E-413A-82AC-9A3B26E12096}" srcOrd="0" destOrd="0" presId="urn:microsoft.com/office/officeart/2005/8/layout/matrix3"/>
    <dgm:cxn modelId="{E38EB5FF-BA87-424B-8433-7A686770CFBF}" type="presOf" srcId="{443C1563-F881-4EB1-B555-97CFA4A895CD}" destId="{4EF54B01-953D-4DC9-96D9-AE4FA85F695E}" srcOrd="0" destOrd="0" presId="urn:microsoft.com/office/officeart/2005/8/layout/matrix3"/>
    <dgm:cxn modelId="{36AC4888-B8D6-4637-95F4-4C208156D86A}" srcId="{443C1563-F881-4EB1-B555-97CFA4A895CD}" destId="{1EDD92EF-5FD4-4B5D-9C23-484B19800823}" srcOrd="2" destOrd="0" parTransId="{FD3C2BA1-F49E-4FCD-A3AD-C7EC115DF963}" sibTransId="{C75437E4-66B6-4B1D-B6D8-91B2B6C00388}"/>
    <dgm:cxn modelId="{959BE9C1-8D4C-4EB0-913F-01739A625483}" srcId="{443C1563-F881-4EB1-B555-97CFA4A895CD}" destId="{C72F2CB8-5927-428F-8DCD-21E477784C1A}" srcOrd="0" destOrd="0" parTransId="{0F7B0EB2-A969-4C77-A672-B41F3E7E6DFF}" sibTransId="{B9DA780B-5AA8-4C92-BD8E-A0CB30D01AFC}"/>
    <dgm:cxn modelId="{2341D87D-B43F-4450-AE7C-93311A133615}" type="presParOf" srcId="{4EF54B01-953D-4DC9-96D9-AE4FA85F695E}" destId="{D29A9083-A228-4C61-BBB8-DD1A2F57319D}" srcOrd="0" destOrd="0" presId="urn:microsoft.com/office/officeart/2005/8/layout/matrix3"/>
    <dgm:cxn modelId="{0D217116-876B-42C1-BFF7-6C0C9ECA7641}" type="presParOf" srcId="{4EF54B01-953D-4DC9-96D9-AE4FA85F695E}" destId="{7C563478-1CB2-4FEC-86F6-B5C539F0ED89}" srcOrd="1" destOrd="0" presId="urn:microsoft.com/office/officeart/2005/8/layout/matrix3"/>
    <dgm:cxn modelId="{C7EFE26A-4D0E-4034-85E3-E63FD27DDA4C}" type="presParOf" srcId="{4EF54B01-953D-4DC9-96D9-AE4FA85F695E}" destId="{71839C56-0FEE-47BA-A148-684A888CF04D}" srcOrd="2" destOrd="0" presId="urn:microsoft.com/office/officeart/2005/8/layout/matrix3"/>
    <dgm:cxn modelId="{56FA9641-1E94-491E-9754-4CA58D2B81C2}" type="presParOf" srcId="{4EF54B01-953D-4DC9-96D9-AE4FA85F695E}" destId="{6C08BAE4-82C5-4DD9-B1D5-38D6ED0BF302}" srcOrd="3" destOrd="0" presId="urn:microsoft.com/office/officeart/2005/8/layout/matrix3"/>
    <dgm:cxn modelId="{AB32EE3F-0FC1-4E41-9578-B23436CB200D}" type="presParOf" srcId="{4EF54B01-953D-4DC9-96D9-AE4FA85F695E}" destId="{191258BC-3A7E-413A-82AC-9A3B26E1209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969A2-4B07-45C2-B98C-1B5AD6D8AE7F}" type="doc">
      <dgm:prSet loTypeId="urn:microsoft.com/office/officeart/2005/8/layout/hierarchy4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199DC29-2002-40AC-B0FA-B5DAEB8E9E7D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 субсидии</a:t>
          </a:r>
        </a:p>
        <a:p>
          <a:pPr algn="ctr"/>
          <a:r>
            <a:rPr lang="ru-RU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 выше 50% затрат, но не более 3 млн руб.</a:t>
          </a:r>
          <a:endParaRPr lang="ru-RU" sz="28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EC780E-F70E-47B3-B7D5-CAE5594809DF}" type="parTrans" cxnId="{5519C5F7-4043-42C2-B4EA-464EC35732C1}">
      <dgm:prSet/>
      <dgm:spPr/>
      <dgm:t>
        <a:bodyPr/>
        <a:lstStyle/>
        <a:p>
          <a:endParaRPr lang="ru-RU"/>
        </a:p>
      </dgm:t>
    </dgm:pt>
    <dgm:pt modelId="{A1F6016F-2F6C-4DA6-B977-696A79B096C8}" type="sibTrans" cxnId="{5519C5F7-4043-42C2-B4EA-464EC35732C1}">
      <dgm:prSet/>
      <dgm:spPr/>
      <dgm:t>
        <a:bodyPr/>
        <a:lstStyle/>
        <a:p>
          <a:endParaRPr lang="ru-RU"/>
        </a:p>
      </dgm:t>
    </dgm:pt>
    <dgm:pt modelId="{CCCED15A-207F-47F3-A977-BE370D259881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Стоимость передаваемого (реализуемого) имущества в собственность одного члена </a:t>
          </a:r>
          <a:r>
            <a:rPr lang="ru-RU" sz="2800" dirty="0" err="1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не может превышать 30 % общей стоимости данного имущества </a:t>
          </a:r>
          <a:endParaRPr lang="ru-RU" sz="28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F93934-BFAA-4EFA-A211-964EDD3D49C4}" type="parTrans" cxnId="{BECC1D6A-B4C5-4BCD-8E13-F408D410C316}">
      <dgm:prSet/>
      <dgm:spPr/>
      <dgm:t>
        <a:bodyPr/>
        <a:lstStyle/>
        <a:p>
          <a:endParaRPr lang="ru-RU"/>
        </a:p>
      </dgm:t>
    </dgm:pt>
    <dgm:pt modelId="{CD12967B-5455-4E63-80B2-C467AD118F1D}" type="sibTrans" cxnId="{BECC1D6A-B4C5-4BCD-8E13-F408D410C316}">
      <dgm:prSet/>
      <dgm:spPr/>
      <dgm:t>
        <a:bodyPr/>
        <a:lstStyle/>
        <a:p>
          <a:endParaRPr lang="ru-RU"/>
        </a:p>
      </dgm:t>
    </dgm:pt>
    <dgm:pt modelId="{48B08558-77CB-4E8E-98E4-AE5AC56E8EF2}" type="pres">
      <dgm:prSet presAssocID="{F57969A2-4B07-45C2-B98C-1B5AD6D8AE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0C85F8-1421-404B-AB2B-2BBAB59D241F}" type="pres">
      <dgm:prSet presAssocID="{C199DC29-2002-40AC-B0FA-B5DAEB8E9E7D}" presName="vertOne" presStyleCnt="0"/>
      <dgm:spPr/>
    </dgm:pt>
    <dgm:pt modelId="{47CE1BDA-6E11-4779-9EE9-FAEC5F8C7B32}" type="pres">
      <dgm:prSet presAssocID="{C199DC29-2002-40AC-B0FA-B5DAEB8E9E7D}" presName="txOne" presStyleLbl="node0" presStyleIdx="0" presStyleCnt="1" custScaleY="8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023C86-BD1A-4AB9-825E-41A8E226A512}" type="pres">
      <dgm:prSet presAssocID="{C199DC29-2002-40AC-B0FA-B5DAEB8E9E7D}" presName="parTransOne" presStyleCnt="0"/>
      <dgm:spPr/>
    </dgm:pt>
    <dgm:pt modelId="{FBB5EE3B-EAB6-495E-98CD-7C4713904C27}" type="pres">
      <dgm:prSet presAssocID="{C199DC29-2002-40AC-B0FA-B5DAEB8E9E7D}" presName="horzOne" presStyleCnt="0"/>
      <dgm:spPr/>
    </dgm:pt>
    <dgm:pt modelId="{A9FC83F0-7F5B-4513-B6C3-BE0B8473D996}" type="pres">
      <dgm:prSet presAssocID="{CCCED15A-207F-47F3-A977-BE370D259881}" presName="vertTwo" presStyleCnt="0"/>
      <dgm:spPr/>
    </dgm:pt>
    <dgm:pt modelId="{7223536D-E083-4C8A-8DBC-65C67EA2B5F4}" type="pres">
      <dgm:prSet presAssocID="{CCCED15A-207F-47F3-A977-BE370D259881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2EE167-DB8A-4657-821C-973D9DA475F5}" type="pres">
      <dgm:prSet presAssocID="{CCCED15A-207F-47F3-A977-BE370D259881}" presName="horzTwo" presStyleCnt="0"/>
      <dgm:spPr/>
    </dgm:pt>
  </dgm:ptLst>
  <dgm:cxnLst>
    <dgm:cxn modelId="{C8D23F03-24F6-4B03-87A6-4ACB427BD697}" type="presOf" srcId="{C199DC29-2002-40AC-B0FA-B5DAEB8E9E7D}" destId="{47CE1BDA-6E11-4779-9EE9-FAEC5F8C7B32}" srcOrd="0" destOrd="0" presId="urn:microsoft.com/office/officeart/2005/8/layout/hierarchy4"/>
    <dgm:cxn modelId="{1184CC01-7593-43D9-9A9B-8D392C94DA4A}" type="presOf" srcId="{CCCED15A-207F-47F3-A977-BE370D259881}" destId="{7223536D-E083-4C8A-8DBC-65C67EA2B5F4}" srcOrd="0" destOrd="0" presId="urn:microsoft.com/office/officeart/2005/8/layout/hierarchy4"/>
    <dgm:cxn modelId="{ACE33D12-1053-43DF-A1B7-636877025293}" type="presOf" srcId="{F57969A2-4B07-45C2-B98C-1B5AD6D8AE7F}" destId="{48B08558-77CB-4E8E-98E4-AE5AC56E8EF2}" srcOrd="0" destOrd="0" presId="urn:microsoft.com/office/officeart/2005/8/layout/hierarchy4"/>
    <dgm:cxn modelId="{BECC1D6A-B4C5-4BCD-8E13-F408D410C316}" srcId="{C199DC29-2002-40AC-B0FA-B5DAEB8E9E7D}" destId="{CCCED15A-207F-47F3-A977-BE370D259881}" srcOrd="0" destOrd="0" parTransId="{32F93934-BFAA-4EFA-A211-964EDD3D49C4}" sibTransId="{CD12967B-5455-4E63-80B2-C467AD118F1D}"/>
    <dgm:cxn modelId="{5519C5F7-4043-42C2-B4EA-464EC35732C1}" srcId="{F57969A2-4B07-45C2-B98C-1B5AD6D8AE7F}" destId="{C199DC29-2002-40AC-B0FA-B5DAEB8E9E7D}" srcOrd="0" destOrd="0" parTransId="{20EC780E-F70E-47B3-B7D5-CAE5594809DF}" sibTransId="{A1F6016F-2F6C-4DA6-B977-696A79B096C8}"/>
    <dgm:cxn modelId="{85C3C509-64F8-43AA-8996-3E8BFF2E3AAC}" type="presParOf" srcId="{48B08558-77CB-4E8E-98E4-AE5AC56E8EF2}" destId="{370C85F8-1421-404B-AB2B-2BBAB59D241F}" srcOrd="0" destOrd="0" presId="urn:microsoft.com/office/officeart/2005/8/layout/hierarchy4"/>
    <dgm:cxn modelId="{662A6426-A6B0-4AAF-AD6C-62DEA389609B}" type="presParOf" srcId="{370C85F8-1421-404B-AB2B-2BBAB59D241F}" destId="{47CE1BDA-6E11-4779-9EE9-FAEC5F8C7B32}" srcOrd="0" destOrd="0" presId="urn:microsoft.com/office/officeart/2005/8/layout/hierarchy4"/>
    <dgm:cxn modelId="{3A49D971-5A3C-47FD-995D-C18B31EBD6E2}" type="presParOf" srcId="{370C85F8-1421-404B-AB2B-2BBAB59D241F}" destId="{A1023C86-BD1A-4AB9-825E-41A8E226A512}" srcOrd="1" destOrd="0" presId="urn:microsoft.com/office/officeart/2005/8/layout/hierarchy4"/>
    <dgm:cxn modelId="{78207F3A-018B-4001-9657-82D863B67313}" type="presParOf" srcId="{370C85F8-1421-404B-AB2B-2BBAB59D241F}" destId="{FBB5EE3B-EAB6-495E-98CD-7C4713904C27}" srcOrd="2" destOrd="0" presId="urn:microsoft.com/office/officeart/2005/8/layout/hierarchy4"/>
    <dgm:cxn modelId="{4049A01A-30C1-46A0-8CF3-30E0CA351B9B}" type="presParOf" srcId="{FBB5EE3B-EAB6-495E-98CD-7C4713904C27}" destId="{A9FC83F0-7F5B-4513-B6C3-BE0B8473D996}" srcOrd="0" destOrd="0" presId="urn:microsoft.com/office/officeart/2005/8/layout/hierarchy4"/>
    <dgm:cxn modelId="{C3FC622B-0073-42EB-9334-42F6CAA35B12}" type="presParOf" srcId="{A9FC83F0-7F5B-4513-B6C3-BE0B8473D996}" destId="{7223536D-E083-4C8A-8DBC-65C67EA2B5F4}" srcOrd="0" destOrd="0" presId="urn:microsoft.com/office/officeart/2005/8/layout/hierarchy4"/>
    <dgm:cxn modelId="{933CC414-3831-4DC7-AB11-BA745A1772E0}" type="presParOf" srcId="{A9FC83F0-7F5B-4513-B6C3-BE0B8473D996}" destId="{4B2EE167-DB8A-4657-821C-973D9DA475F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D371AB-081E-401C-A75E-976F1B3758B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2F49D29-B77D-4F3F-ADC0-F1FF517C019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сельскохозяйственные животные (кроме свиней), в том числе птица</a:t>
          </a:r>
          <a:endParaRPr lang="ru-RU" sz="16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0FD05C-B08E-4AE8-88A7-5FE817ED0779}" type="parTrans" cxnId="{11AFD55E-F71C-448D-857C-E6ED4E5ED8FC}">
      <dgm:prSet/>
      <dgm:spPr/>
      <dgm:t>
        <a:bodyPr/>
        <a:lstStyle/>
        <a:p>
          <a:endParaRPr lang="ru-RU"/>
        </a:p>
      </dgm:t>
    </dgm:pt>
    <dgm:pt modelId="{296C782D-B91D-4FB0-9050-C9830384CDBB}" type="sibTrans" cxnId="{11AFD55E-F71C-448D-857C-E6ED4E5ED8FC}">
      <dgm:prSet/>
      <dgm:spPr/>
      <dgm:t>
        <a:bodyPr/>
        <a:lstStyle/>
        <a:p>
          <a:endParaRPr lang="ru-RU"/>
        </a:p>
      </dgm:t>
    </dgm:pt>
    <dgm:pt modelId="{A03B0ED8-1C30-4DA8-AA73-10835A9D59F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рыбопосадочный материал</a:t>
          </a:r>
          <a:endParaRPr lang="ru-RU" sz="16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E1692A-3F46-4C47-8910-6701F07639E6}" type="parTrans" cxnId="{B51E8540-276B-456E-8333-279A1A3D0A10}">
      <dgm:prSet/>
      <dgm:spPr/>
      <dgm:t>
        <a:bodyPr/>
        <a:lstStyle/>
        <a:p>
          <a:endParaRPr lang="ru-RU"/>
        </a:p>
      </dgm:t>
    </dgm:pt>
    <dgm:pt modelId="{E46A8845-D6B1-4747-952E-F590BF146791}" type="sibTrans" cxnId="{B51E8540-276B-456E-8333-279A1A3D0A10}">
      <dgm:prSet/>
      <dgm:spPr/>
      <dgm:t>
        <a:bodyPr/>
        <a:lstStyle/>
        <a:p>
          <a:endParaRPr lang="ru-RU"/>
        </a:p>
      </dgm:t>
    </dgm:pt>
    <dgm:pt modelId="{4FDE2029-09B0-4BCC-9647-5E6205548232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специализированный инвентарь, материалы и оборудование, средства автоматизации, предназначенные для производства сельскохозяйственной продукции (кроме свиноводческой продукции)</a:t>
          </a:r>
          <a:endParaRPr lang="ru-RU" sz="15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A639DB-A396-49B9-9F25-5F0DCB1FE000}" type="parTrans" cxnId="{CA0CF94D-985A-44EE-AFA7-11DA31622441}">
      <dgm:prSet/>
      <dgm:spPr/>
      <dgm:t>
        <a:bodyPr/>
        <a:lstStyle/>
        <a:p>
          <a:endParaRPr lang="ru-RU"/>
        </a:p>
      </dgm:t>
    </dgm:pt>
    <dgm:pt modelId="{61497205-BE79-4FB4-B14A-89309585CD34}" type="sibTrans" cxnId="{CA0CF94D-985A-44EE-AFA7-11DA31622441}">
      <dgm:prSet/>
      <dgm:spPr/>
      <dgm:t>
        <a:bodyPr/>
        <a:lstStyle/>
        <a:p>
          <a:endParaRPr lang="ru-RU"/>
        </a:p>
      </dgm:t>
    </dgm:pt>
    <dgm:pt modelId="{18093FAC-CD29-4683-811B-6C945327B291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специализированный инвентарь, материалы и оборудование, средства автоматизации, предназначенные для промышленного производства овощей в защищенном грунте, в том числе мини-теплицы площадью до 1 га</a:t>
          </a:r>
          <a:endParaRPr lang="ru-RU" sz="15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EE9339-4FA9-450F-B0A9-158F5FC6D7E1}" type="parTrans" cxnId="{3E82B1EF-C95F-4484-B7A6-BAE6BABC92E2}">
      <dgm:prSet/>
      <dgm:spPr/>
      <dgm:t>
        <a:bodyPr/>
        <a:lstStyle/>
        <a:p>
          <a:endParaRPr lang="ru-RU"/>
        </a:p>
      </dgm:t>
    </dgm:pt>
    <dgm:pt modelId="{3F16C1AE-22B5-47AB-A511-BF436B98F502}" type="sibTrans" cxnId="{3E82B1EF-C95F-4484-B7A6-BAE6BABC92E2}">
      <dgm:prSet/>
      <dgm:spPr/>
      <dgm:t>
        <a:bodyPr/>
        <a:lstStyle/>
        <a:p>
          <a:endParaRPr lang="ru-RU"/>
        </a:p>
      </dgm:t>
    </dgm:pt>
    <dgm:pt modelId="{91CDA47D-68B6-47D1-A2B1-D55241AA011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посадочный материал для закладки многолетних насаждений, включая виноградники</a:t>
          </a:r>
          <a:endParaRPr lang="ru-RU" sz="16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1A3369-179B-4432-9F2E-59340997797A}" type="parTrans" cxnId="{B45254B6-3F59-4581-933A-CF22A23664BC}">
      <dgm:prSet/>
      <dgm:spPr/>
      <dgm:t>
        <a:bodyPr/>
        <a:lstStyle/>
        <a:p>
          <a:endParaRPr lang="ru-RU"/>
        </a:p>
      </dgm:t>
    </dgm:pt>
    <dgm:pt modelId="{84C36D84-EB36-4965-9A63-5AD72E175654}" type="sibTrans" cxnId="{B45254B6-3F59-4581-933A-CF22A23664BC}">
      <dgm:prSet/>
      <dgm:spPr/>
      <dgm:t>
        <a:bodyPr/>
        <a:lstStyle/>
        <a:p>
          <a:endParaRPr lang="ru-RU"/>
        </a:p>
      </dgm:t>
    </dgm:pt>
    <dgm:pt modelId="{E22A013D-E900-4BFE-BDF1-DE8D7EF69055}">
      <dgm:prSet custT="1"/>
      <dgm:spPr/>
      <dgm:t>
        <a:bodyPr/>
        <a:lstStyle/>
        <a:p>
          <a:r>
            <a:rPr lang="ru-RU" sz="16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племенная продукция (материал), за исключением племенной продукции (материала) племенных свиней</a:t>
          </a:r>
          <a:endParaRPr lang="ru-RU" sz="16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EE5E5-D3D3-4334-8CA0-D5D11C74BA22}" type="parTrans" cxnId="{CC28C691-F7CC-4BDB-8867-B920DEA7D47D}">
      <dgm:prSet/>
      <dgm:spPr/>
      <dgm:t>
        <a:bodyPr/>
        <a:lstStyle/>
        <a:p>
          <a:endParaRPr lang="ru-RU"/>
        </a:p>
      </dgm:t>
    </dgm:pt>
    <dgm:pt modelId="{9D0F3042-11E0-490A-8805-AA7F9238F1F9}" type="sibTrans" cxnId="{CC28C691-F7CC-4BDB-8867-B920DEA7D47D}">
      <dgm:prSet/>
      <dgm:spPr/>
      <dgm:t>
        <a:bodyPr/>
        <a:lstStyle/>
        <a:p>
          <a:endParaRPr lang="ru-RU"/>
        </a:p>
      </dgm:t>
    </dgm:pt>
    <dgm:pt modelId="{7825D5FF-232F-429C-8A63-0177F18B2B7C}" type="pres">
      <dgm:prSet presAssocID="{18D371AB-081E-401C-A75E-976F1B3758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0B4601-8036-434A-9381-3FB6D263E265}" type="pres">
      <dgm:prSet presAssocID="{92F49D29-B77D-4F3F-ADC0-F1FF517C0194}" presName="node" presStyleLbl="node1" presStyleIdx="0" presStyleCnt="6" custScaleY="157436" custLinFactNeighborX="402" custLinFactNeighborY="-42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B7703-CABD-410B-8A24-18BEEFBA55D9}" type="pres">
      <dgm:prSet presAssocID="{296C782D-B91D-4FB0-9050-C9830384CDBB}" presName="sibTrans" presStyleCnt="0"/>
      <dgm:spPr/>
    </dgm:pt>
    <dgm:pt modelId="{1456E354-B5B8-498A-9CEF-8C7CDB932690}" type="pres">
      <dgm:prSet presAssocID="{A03B0ED8-1C30-4DA8-AA73-10835A9D59FD}" presName="node" presStyleLbl="node1" presStyleIdx="1" presStyleCnt="6" custScaleY="161792" custLinFactNeighborX="-399" custLinFactNeighborY="-42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FCFBA-EB27-4E3B-B6F0-314A398B380C}" type="pres">
      <dgm:prSet presAssocID="{E46A8845-D6B1-4747-952E-F590BF146791}" presName="sibTrans" presStyleCnt="0"/>
      <dgm:spPr/>
    </dgm:pt>
    <dgm:pt modelId="{98B33E6F-9158-40F3-867E-B9EFB1DFE9AE}" type="pres">
      <dgm:prSet presAssocID="{4FDE2029-09B0-4BCC-9647-5E6205548232}" presName="node" presStyleLbl="node1" presStyleIdx="2" presStyleCnt="6" custScaleY="163186" custLinFactNeighborX="1599" custLinFactNeighborY="-42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667BB-4362-4708-AFF5-BC6968B3180C}" type="pres">
      <dgm:prSet presAssocID="{61497205-BE79-4FB4-B14A-89309585CD34}" presName="sibTrans" presStyleCnt="0"/>
      <dgm:spPr/>
    </dgm:pt>
    <dgm:pt modelId="{E3926E04-1BAB-4356-B8B9-3D995E440393}" type="pres">
      <dgm:prSet presAssocID="{18093FAC-CD29-4683-811B-6C945327B291}" presName="node" presStyleLbl="node1" presStyleIdx="3" presStyleCnt="6" custScaleY="172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0E896-8F33-4EC0-94E0-CB7635E69A92}" type="pres">
      <dgm:prSet presAssocID="{3F16C1AE-22B5-47AB-A511-BF436B98F502}" presName="sibTrans" presStyleCnt="0"/>
      <dgm:spPr/>
    </dgm:pt>
    <dgm:pt modelId="{49C69BAA-EB79-4106-87FF-183E14022234}" type="pres">
      <dgm:prSet presAssocID="{91CDA47D-68B6-47D1-A2B1-D55241AA011A}" presName="node" presStyleLbl="node1" presStyleIdx="4" presStyleCnt="6" custScaleY="171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361A4-1946-48D1-9A88-964801AE5920}" type="pres">
      <dgm:prSet presAssocID="{84C36D84-EB36-4965-9A63-5AD72E175654}" presName="sibTrans" presStyleCnt="0"/>
      <dgm:spPr/>
    </dgm:pt>
    <dgm:pt modelId="{0A6EEC90-2BF0-4CA5-8EA2-95C0B3BDAE94}" type="pres">
      <dgm:prSet presAssocID="{E22A013D-E900-4BFE-BDF1-DE8D7EF69055}" presName="node" presStyleLbl="node1" presStyleIdx="5" presStyleCnt="6" custScaleY="171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F6EFFF-ADDD-40F9-BABB-B108CCC51B66}" type="presOf" srcId="{A03B0ED8-1C30-4DA8-AA73-10835A9D59FD}" destId="{1456E354-B5B8-498A-9CEF-8C7CDB932690}" srcOrd="0" destOrd="0" presId="urn:microsoft.com/office/officeart/2005/8/layout/default"/>
    <dgm:cxn modelId="{3D2A2F7A-D252-4477-AF07-48CBE60E90D8}" type="presOf" srcId="{18093FAC-CD29-4683-811B-6C945327B291}" destId="{E3926E04-1BAB-4356-B8B9-3D995E440393}" srcOrd="0" destOrd="0" presId="urn:microsoft.com/office/officeart/2005/8/layout/default"/>
    <dgm:cxn modelId="{71586729-1CC4-4162-97FE-CACB5F9D3511}" type="presOf" srcId="{91CDA47D-68B6-47D1-A2B1-D55241AA011A}" destId="{49C69BAA-EB79-4106-87FF-183E14022234}" srcOrd="0" destOrd="0" presId="urn:microsoft.com/office/officeart/2005/8/layout/default"/>
    <dgm:cxn modelId="{B21CD348-8EAE-47DA-B387-5F95FA89B82E}" type="presOf" srcId="{E22A013D-E900-4BFE-BDF1-DE8D7EF69055}" destId="{0A6EEC90-2BF0-4CA5-8EA2-95C0B3BDAE94}" srcOrd="0" destOrd="0" presId="urn:microsoft.com/office/officeart/2005/8/layout/default"/>
    <dgm:cxn modelId="{B12479F0-AB1D-4795-BACA-1C8C11E67C0F}" type="presOf" srcId="{18D371AB-081E-401C-A75E-976F1B3758B0}" destId="{7825D5FF-232F-429C-8A63-0177F18B2B7C}" srcOrd="0" destOrd="0" presId="urn:microsoft.com/office/officeart/2005/8/layout/default"/>
    <dgm:cxn modelId="{11AFD55E-F71C-448D-857C-E6ED4E5ED8FC}" srcId="{18D371AB-081E-401C-A75E-976F1B3758B0}" destId="{92F49D29-B77D-4F3F-ADC0-F1FF517C0194}" srcOrd="0" destOrd="0" parTransId="{F40FD05C-B08E-4AE8-88A7-5FE817ED0779}" sibTransId="{296C782D-B91D-4FB0-9050-C9830384CDBB}"/>
    <dgm:cxn modelId="{B51E8540-276B-456E-8333-279A1A3D0A10}" srcId="{18D371AB-081E-401C-A75E-976F1B3758B0}" destId="{A03B0ED8-1C30-4DA8-AA73-10835A9D59FD}" srcOrd="1" destOrd="0" parTransId="{ADE1692A-3F46-4C47-8910-6701F07639E6}" sibTransId="{E46A8845-D6B1-4747-952E-F590BF146791}"/>
    <dgm:cxn modelId="{B45254B6-3F59-4581-933A-CF22A23664BC}" srcId="{18D371AB-081E-401C-A75E-976F1B3758B0}" destId="{91CDA47D-68B6-47D1-A2B1-D55241AA011A}" srcOrd="4" destOrd="0" parTransId="{AA1A3369-179B-4432-9F2E-59340997797A}" sibTransId="{84C36D84-EB36-4965-9A63-5AD72E175654}"/>
    <dgm:cxn modelId="{34E5890E-30C3-459F-B17B-880201D40864}" type="presOf" srcId="{92F49D29-B77D-4F3F-ADC0-F1FF517C0194}" destId="{AC0B4601-8036-434A-9381-3FB6D263E265}" srcOrd="0" destOrd="0" presId="urn:microsoft.com/office/officeart/2005/8/layout/default"/>
    <dgm:cxn modelId="{CA0CF94D-985A-44EE-AFA7-11DA31622441}" srcId="{18D371AB-081E-401C-A75E-976F1B3758B0}" destId="{4FDE2029-09B0-4BCC-9647-5E6205548232}" srcOrd="2" destOrd="0" parTransId="{A7A639DB-A396-49B9-9F25-5F0DCB1FE000}" sibTransId="{61497205-BE79-4FB4-B14A-89309585CD34}"/>
    <dgm:cxn modelId="{3E82B1EF-C95F-4484-B7A6-BAE6BABC92E2}" srcId="{18D371AB-081E-401C-A75E-976F1B3758B0}" destId="{18093FAC-CD29-4683-811B-6C945327B291}" srcOrd="3" destOrd="0" parTransId="{76EE9339-4FA9-450F-B0A9-158F5FC6D7E1}" sibTransId="{3F16C1AE-22B5-47AB-A511-BF436B98F502}"/>
    <dgm:cxn modelId="{CC28C691-F7CC-4BDB-8867-B920DEA7D47D}" srcId="{18D371AB-081E-401C-A75E-976F1B3758B0}" destId="{E22A013D-E900-4BFE-BDF1-DE8D7EF69055}" srcOrd="5" destOrd="0" parTransId="{7A5EE5E5-D3D3-4334-8CA0-D5D11C74BA22}" sibTransId="{9D0F3042-11E0-490A-8805-AA7F9238F1F9}"/>
    <dgm:cxn modelId="{3AD61ADA-F021-43F5-8571-3BB2F0E5B7C0}" type="presOf" srcId="{4FDE2029-09B0-4BCC-9647-5E6205548232}" destId="{98B33E6F-9158-40F3-867E-B9EFB1DFE9AE}" srcOrd="0" destOrd="0" presId="urn:microsoft.com/office/officeart/2005/8/layout/default"/>
    <dgm:cxn modelId="{D6E88037-CBE8-48C8-A175-C8339F737174}" type="presParOf" srcId="{7825D5FF-232F-429C-8A63-0177F18B2B7C}" destId="{AC0B4601-8036-434A-9381-3FB6D263E265}" srcOrd="0" destOrd="0" presId="urn:microsoft.com/office/officeart/2005/8/layout/default"/>
    <dgm:cxn modelId="{9DE045A4-0D59-4310-BFB1-184C0381EECF}" type="presParOf" srcId="{7825D5FF-232F-429C-8A63-0177F18B2B7C}" destId="{A0BB7703-CABD-410B-8A24-18BEEFBA55D9}" srcOrd="1" destOrd="0" presId="urn:microsoft.com/office/officeart/2005/8/layout/default"/>
    <dgm:cxn modelId="{3F04AE20-14BF-4B6B-999C-35982CDF844E}" type="presParOf" srcId="{7825D5FF-232F-429C-8A63-0177F18B2B7C}" destId="{1456E354-B5B8-498A-9CEF-8C7CDB932690}" srcOrd="2" destOrd="0" presId="urn:microsoft.com/office/officeart/2005/8/layout/default"/>
    <dgm:cxn modelId="{85E21074-AF72-4BF2-B594-EEC523417830}" type="presParOf" srcId="{7825D5FF-232F-429C-8A63-0177F18B2B7C}" destId="{648FCFBA-EB27-4E3B-B6F0-314A398B380C}" srcOrd="3" destOrd="0" presId="urn:microsoft.com/office/officeart/2005/8/layout/default"/>
    <dgm:cxn modelId="{5D274297-006C-4297-AA55-7076E5979E9C}" type="presParOf" srcId="{7825D5FF-232F-429C-8A63-0177F18B2B7C}" destId="{98B33E6F-9158-40F3-867E-B9EFB1DFE9AE}" srcOrd="4" destOrd="0" presId="urn:microsoft.com/office/officeart/2005/8/layout/default"/>
    <dgm:cxn modelId="{436E76DF-97E3-4A23-9258-1EEFE379BFCC}" type="presParOf" srcId="{7825D5FF-232F-429C-8A63-0177F18B2B7C}" destId="{3EF667BB-4362-4708-AFF5-BC6968B3180C}" srcOrd="5" destOrd="0" presId="urn:microsoft.com/office/officeart/2005/8/layout/default"/>
    <dgm:cxn modelId="{A0F768E8-1EC4-4CAB-834D-5FC47D6FF35F}" type="presParOf" srcId="{7825D5FF-232F-429C-8A63-0177F18B2B7C}" destId="{E3926E04-1BAB-4356-B8B9-3D995E440393}" srcOrd="6" destOrd="0" presId="urn:microsoft.com/office/officeart/2005/8/layout/default"/>
    <dgm:cxn modelId="{AB5712F3-24D0-4E92-B26C-F202F2B169BE}" type="presParOf" srcId="{7825D5FF-232F-429C-8A63-0177F18B2B7C}" destId="{7A20E896-8F33-4EC0-94E0-CB7635E69A92}" srcOrd="7" destOrd="0" presId="urn:microsoft.com/office/officeart/2005/8/layout/default"/>
    <dgm:cxn modelId="{AFC1724C-4ABC-4CD0-80A9-DE3E6F3079BE}" type="presParOf" srcId="{7825D5FF-232F-429C-8A63-0177F18B2B7C}" destId="{49C69BAA-EB79-4106-87FF-183E14022234}" srcOrd="8" destOrd="0" presId="urn:microsoft.com/office/officeart/2005/8/layout/default"/>
    <dgm:cxn modelId="{B4CE25F7-4CDF-46C1-A137-2EF358ABB982}" type="presParOf" srcId="{7825D5FF-232F-429C-8A63-0177F18B2B7C}" destId="{776361A4-1946-48D1-9A88-964801AE5920}" srcOrd="9" destOrd="0" presId="urn:microsoft.com/office/officeart/2005/8/layout/default"/>
    <dgm:cxn modelId="{C7879092-8288-4D3D-86C8-8639CF93F707}" type="presParOf" srcId="{7825D5FF-232F-429C-8A63-0177F18B2B7C}" destId="{0A6EEC90-2BF0-4CA5-8EA2-95C0B3BDAE9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8F49BF-88C8-408A-96B2-F8485980F49F}" type="doc">
      <dgm:prSet loTypeId="urn:microsoft.com/office/officeart/2005/8/layout/hierarchy4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97A6C73-4FD4-4CDE-B57B-9BAD396708C0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3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 субсидии не превышает 50 % затрат, но не более 10 млн. руб.</a:t>
          </a:r>
          <a:endParaRPr lang="ru-RU" sz="3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1C2217-B30B-4248-BE66-2216B9396C5F}" type="parTrans" cxnId="{81F4B24E-A3C6-40C2-AB3E-CE5841DEF0DF}">
      <dgm:prSet/>
      <dgm:spPr/>
      <dgm:t>
        <a:bodyPr/>
        <a:lstStyle/>
        <a:p>
          <a:endParaRPr lang="ru-RU"/>
        </a:p>
      </dgm:t>
    </dgm:pt>
    <dgm:pt modelId="{D34BB824-390A-4993-9BBA-266FDD10F2F7}" type="sibTrans" cxnId="{81F4B24E-A3C6-40C2-AB3E-CE5841DEF0DF}">
      <dgm:prSet/>
      <dgm:spPr/>
      <dgm:t>
        <a:bodyPr/>
        <a:lstStyle/>
        <a:p>
          <a:endParaRPr lang="ru-RU"/>
        </a:p>
      </dgm:t>
    </dgm:pt>
    <dgm:pt modelId="{0263D5A7-29F0-4C0E-9770-448C908B9564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Срок эксплуатации объектов приобретения не превышает 3 года со дня производства</a:t>
          </a:r>
          <a:endParaRPr lang="ru-RU" sz="24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F79787-4074-43F2-9B7B-4E2272848D05}" type="parTrans" cxnId="{0ECD7B39-309E-402F-8939-BFBF13549506}">
      <dgm:prSet/>
      <dgm:spPr/>
      <dgm:t>
        <a:bodyPr/>
        <a:lstStyle/>
        <a:p>
          <a:endParaRPr lang="ru-RU"/>
        </a:p>
      </dgm:t>
    </dgm:pt>
    <dgm:pt modelId="{0E9987FD-DAEC-4132-9520-44A937B6B94C}" type="sibTrans" cxnId="{0ECD7B39-309E-402F-8939-BFBF13549506}">
      <dgm:prSet/>
      <dgm:spPr/>
      <dgm:t>
        <a:bodyPr/>
        <a:lstStyle/>
        <a:p>
          <a:endParaRPr lang="ru-RU"/>
        </a:p>
      </dgm:t>
    </dgm:pt>
    <dgm:pt modelId="{9085D1FA-ADEE-472F-B357-ED5DAC02452C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Источником возмещения затрат не могут быть средства гранта «</a:t>
          </a:r>
          <a:r>
            <a:rPr lang="ru-RU" sz="2400" dirty="0" err="1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»</a:t>
          </a:r>
        </a:p>
        <a:p>
          <a:pPr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5CB61C-5BD4-4DF9-A377-1FCACC6815A9}" type="parTrans" cxnId="{75CF76E8-2B37-4E13-837F-9E311F7C96E5}">
      <dgm:prSet/>
      <dgm:spPr/>
      <dgm:t>
        <a:bodyPr/>
        <a:lstStyle/>
        <a:p>
          <a:endParaRPr lang="ru-RU"/>
        </a:p>
      </dgm:t>
    </dgm:pt>
    <dgm:pt modelId="{8C106AEA-96A8-4D70-835A-7171A399E250}" type="sibTrans" cxnId="{75CF76E8-2B37-4E13-837F-9E311F7C96E5}">
      <dgm:prSet/>
      <dgm:spPr/>
      <dgm:t>
        <a:bodyPr/>
        <a:lstStyle/>
        <a:p>
          <a:endParaRPr lang="ru-RU"/>
        </a:p>
      </dgm:t>
    </dgm:pt>
    <dgm:pt modelId="{3287DA15-30BE-4EE3-84B8-25E4833DED54}" type="pres">
      <dgm:prSet presAssocID="{5B8F49BF-88C8-408A-96B2-F8485980F4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B0413B-D1BD-401C-9839-2B0B000EC09D}" type="pres">
      <dgm:prSet presAssocID="{F97A6C73-4FD4-4CDE-B57B-9BAD396708C0}" presName="vertOne" presStyleCnt="0"/>
      <dgm:spPr/>
    </dgm:pt>
    <dgm:pt modelId="{C1D08585-F6A6-48A8-A774-9252128453A0}" type="pres">
      <dgm:prSet presAssocID="{F97A6C73-4FD4-4CDE-B57B-9BAD396708C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9B55AF-9084-4D9E-AD18-E77B2131D5F1}" type="pres">
      <dgm:prSet presAssocID="{F97A6C73-4FD4-4CDE-B57B-9BAD396708C0}" presName="parTransOne" presStyleCnt="0"/>
      <dgm:spPr/>
    </dgm:pt>
    <dgm:pt modelId="{DB14A2F0-222E-4EFA-86E3-DB1A3023B817}" type="pres">
      <dgm:prSet presAssocID="{F97A6C73-4FD4-4CDE-B57B-9BAD396708C0}" presName="horzOne" presStyleCnt="0"/>
      <dgm:spPr/>
    </dgm:pt>
    <dgm:pt modelId="{61B5C3D5-02D7-411F-9120-B8438CD88E2E}" type="pres">
      <dgm:prSet presAssocID="{0263D5A7-29F0-4C0E-9770-448C908B9564}" presName="vertTwo" presStyleCnt="0"/>
      <dgm:spPr/>
    </dgm:pt>
    <dgm:pt modelId="{8455CFE8-C774-4D11-8C99-1CBF1332558C}" type="pres">
      <dgm:prSet presAssocID="{0263D5A7-29F0-4C0E-9770-448C908B956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52A2D-D365-40D0-B39B-AE78DE996726}" type="pres">
      <dgm:prSet presAssocID="{0263D5A7-29F0-4C0E-9770-448C908B9564}" presName="horzTwo" presStyleCnt="0"/>
      <dgm:spPr/>
    </dgm:pt>
    <dgm:pt modelId="{635D4F8E-3BB0-4B84-BB47-443F87697F3E}" type="pres">
      <dgm:prSet presAssocID="{0E9987FD-DAEC-4132-9520-44A937B6B94C}" presName="sibSpaceTwo" presStyleCnt="0"/>
      <dgm:spPr/>
    </dgm:pt>
    <dgm:pt modelId="{E5540413-8B57-4640-A4DE-64B5644CF130}" type="pres">
      <dgm:prSet presAssocID="{9085D1FA-ADEE-472F-B357-ED5DAC02452C}" presName="vertTwo" presStyleCnt="0"/>
      <dgm:spPr/>
    </dgm:pt>
    <dgm:pt modelId="{4DC3E2AD-1109-4FB5-B9DB-A952011221B5}" type="pres">
      <dgm:prSet presAssocID="{9085D1FA-ADEE-472F-B357-ED5DAC02452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67916-877D-4577-878A-7D98C2D7AB01}" type="pres">
      <dgm:prSet presAssocID="{9085D1FA-ADEE-472F-B357-ED5DAC02452C}" presName="horzTwo" presStyleCnt="0"/>
      <dgm:spPr/>
    </dgm:pt>
  </dgm:ptLst>
  <dgm:cxnLst>
    <dgm:cxn modelId="{0ECD7B39-309E-402F-8939-BFBF13549506}" srcId="{F97A6C73-4FD4-4CDE-B57B-9BAD396708C0}" destId="{0263D5A7-29F0-4C0E-9770-448C908B9564}" srcOrd="0" destOrd="0" parTransId="{60F79787-4074-43F2-9B7B-4E2272848D05}" sibTransId="{0E9987FD-DAEC-4132-9520-44A937B6B94C}"/>
    <dgm:cxn modelId="{9B50A22B-609C-432A-9E43-E11704B3C4DF}" type="presOf" srcId="{9085D1FA-ADEE-472F-B357-ED5DAC02452C}" destId="{4DC3E2AD-1109-4FB5-B9DB-A952011221B5}" srcOrd="0" destOrd="0" presId="urn:microsoft.com/office/officeart/2005/8/layout/hierarchy4"/>
    <dgm:cxn modelId="{81F4B24E-A3C6-40C2-AB3E-CE5841DEF0DF}" srcId="{5B8F49BF-88C8-408A-96B2-F8485980F49F}" destId="{F97A6C73-4FD4-4CDE-B57B-9BAD396708C0}" srcOrd="0" destOrd="0" parTransId="{931C2217-B30B-4248-BE66-2216B9396C5F}" sibTransId="{D34BB824-390A-4993-9BBA-266FDD10F2F7}"/>
    <dgm:cxn modelId="{6A08E078-8558-4D13-A25B-6456559BA71C}" type="presOf" srcId="{0263D5A7-29F0-4C0E-9770-448C908B9564}" destId="{8455CFE8-C774-4D11-8C99-1CBF1332558C}" srcOrd="0" destOrd="0" presId="urn:microsoft.com/office/officeart/2005/8/layout/hierarchy4"/>
    <dgm:cxn modelId="{75CF76E8-2B37-4E13-837F-9E311F7C96E5}" srcId="{F97A6C73-4FD4-4CDE-B57B-9BAD396708C0}" destId="{9085D1FA-ADEE-472F-B357-ED5DAC02452C}" srcOrd="1" destOrd="0" parTransId="{705CB61C-5BD4-4DF9-A377-1FCACC6815A9}" sibTransId="{8C106AEA-96A8-4D70-835A-7171A399E250}"/>
    <dgm:cxn modelId="{8CB3A757-2BFD-489D-94B2-16EEE763A474}" type="presOf" srcId="{F97A6C73-4FD4-4CDE-B57B-9BAD396708C0}" destId="{C1D08585-F6A6-48A8-A774-9252128453A0}" srcOrd="0" destOrd="0" presId="urn:microsoft.com/office/officeart/2005/8/layout/hierarchy4"/>
    <dgm:cxn modelId="{58E01108-CD83-4AD8-8866-063FBD45C4DC}" type="presOf" srcId="{5B8F49BF-88C8-408A-96B2-F8485980F49F}" destId="{3287DA15-30BE-4EE3-84B8-25E4833DED54}" srcOrd="0" destOrd="0" presId="urn:microsoft.com/office/officeart/2005/8/layout/hierarchy4"/>
    <dgm:cxn modelId="{3CEAC215-5F40-4E4A-99AE-9173B8E26CFC}" type="presParOf" srcId="{3287DA15-30BE-4EE3-84B8-25E4833DED54}" destId="{F2B0413B-D1BD-401C-9839-2B0B000EC09D}" srcOrd="0" destOrd="0" presId="urn:microsoft.com/office/officeart/2005/8/layout/hierarchy4"/>
    <dgm:cxn modelId="{0AFA83A3-FA2D-494A-B50D-8C21C1A7F5C1}" type="presParOf" srcId="{F2B0413B-D1BD-401C-9839-2B0B000EC09D}" destId="{C1D08585-F6A6-48A8-A774-9252128453A0}" srcOrd="0" destOrd="0" presId="urn:microsoft.com/office/officeart/2005/8/layout/hierarchy4"/>
    <dgm:cxn modelId="{543C03B5-C3E2-4943-BEA2-46EA2F2364D8}" type="presParOf" srcId="{F2B0413B-D1BD-401C-9839-2B0B000EC09D}" destId="{459B55AF-9084-4D9E-AD18-E77B2131D5F1}" srcOrd="1" destOrd="0" presId="urn:microsoft.com/office/officeart/2005/8/layout/hierarchy4"/>
    <dgm:cxn modelId="{A80D5E71-2A40-437B-BBC4-6E4F69DCAEDE}" type="presParOf" srcId="{F2B0413B-D1BD-401C-9839-2B0B000EC09D}" destId="{DB14A2F0-222E-4EFA-86E3-DB1A3023B817}" srcOrd="2" destOrd="0" presId="urn:microsoft.com/office/officeart/2005/8/layout/hierarchy4"/>
    <dgm:cxn modelId="{71859D9C-128A-4194-A379-01DDE0C1AC99}" type="presParOf" srcId="{DB14A2F0-222E-4EFA-86E3-DB1A3023B817}" destId="{61B5C3D5-02D7-411F-9120-B8438CD88E2E}" srcOrd="0" destOrd="0" presId="urn:microsoft.com/office/officeart/2005/8/layout/hierarchy4"/>
    <dgm:cxn modelId="{8EC141B5-3910-4D11-99BB-26D98746CF93}" type="presParOf" srcId="{61B5C3D5-02D7-411F-9120-B8438CD88E2E}" destId="{8455CFE8-C774-4D11-8C99-1CBF1332558C}" srcOrd="0" destOrd="0" presId="urn:microsoft.com/office/officeart/2005/8/layout/hierarchy4"/>
    <dgm:cxn modelId="{3F693B95-D34F-4453-9F25-89168BCC2C95}" type="presParOf" srcId="{61B5C3D5-02D7-411F-9120-B8438CD88E2E}" destId="{3EF52A2D-D365-40D0-B39B-AE78DE996726}" srcOrd="1" destOrd="0" presId="urn:microsoft.com/office/officeart/2005/8/layout/hierarchy4"/>
    <dgm:cxn modelId="{7935EDB1-8BC5-4186-8DD4-AC5041463BED}" type="presParOf" srcId="{DB14A2F0-222E-4EFA-86E3-DB1A3023B817}" destId="{635D4F8E-3BB0-4B84-BB47-443F87697F3E}" srcOrd="1" destOrd="0" presId="urn:microsoft.com/office/officeart/2005/8/layout/hierarchy4"/>
    <dgm:cxn modelId="{0453E438-3470-4219-9C22-B4CE50893936}" type="presParOf" srcId="{DB14A2F0-222E-4EFA-86E3-DB1A3023B817}" destId="{E5540413-8B57-4640-A4DE-64B5644CF130}" srcOrd="2" destOrd="0" presId="urn:microsoft.com/office/officeart/2005/8/layout/hierarchy4"/>
    <dgm:cxn modelId="{AB8585E4-FFCF-47EC-A194-1A1A4CD1B6E4}" type="presParOf" srcId="{E5540413-8B57-4640-A4DE-64B5644CF130}" destId="{4DC3E2AD-1109-4FB5-B9DB-A952011221B5}" srcOrd="0" destOrd="0" presId="urn:microsoft.com/office/officeart/2005/8/layout/hierarchy4"/>
    <dgm:cxn modelId="{8C81F973-6299-4582-BB20-C1432B85CB3A}" type="presParOf" srcId="{E5540413-8B57-4640-A4DE-64B5644CF130}" destId="{3F667916-877D-4577-878A-7D98C2D7AB0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3613D3-136F-4AE2-BD02-D75345011B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E0A36-DA76-4C30-ABB5-6471038258BA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оборудование для производственных объектов 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предназначенных для заготовки, хранения, подработки, переработки, сортировки, убоя, охлаждения, подготовки к реализации, погрузки, разгрузки сельскохозяйственной продукции, дикорастущих плодов, грибов и ягод, а также продуктов переработки указанной продукции, оснащения лабораторий производственного контроля качества и безопасности выпускаемой (производимой и перерабатываемой) продукции и проведения государственной ветеринарно-санитарной экспертизы (приобретение оборудования для лабораторного анализа качества сельскохозяйственной продукции)</a:t>
          </a:r>
          <a:endParaRPr lang="ru-RU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8062D-A88E-44F6-A94C-C82FBA231DA6}" type="parTrans" cxnId="{CFE75D31-2BA4-4C7D-BCC0-0C4640613DBE}">
      <dgm:prSet/>
      <dgm:spPr/>
      <dgm:t>
        <a:bodyPr/>
        <a:lstStyle/>
        <a:p>
          <a:endParaRPr lang="ru-RU"/>
        </a:p>
      </dgm:t>
    </dgm:pt>
    <dgm:pt modelId="{80DA4C34-DAB3-4543-AB2F-9CE45AB05BA1}" type="sibTrans" cxnId="{CFE75D31-2BA4-4C7D-BCC0-0C4640613DBE}">
      <dgm:prSet/>
      <dgm:spPr/>
      <dgm:t>
        <a:bodyPr/>
        <a:lstStyle/>
        <a:p>
          <a:endParaRPr lang="ru-RU"/>
        </a:p>
      </dgm:t>
    </dgm:pt>
    <dgm:pt modelId="{EFF54652-45D0-4645-939B-CB5B8E6C752E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оборудование, приобретаемое 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в соответствии с приказом Министерства сельского хозяйства Российской Федерации от 18.11.2014 № 452 "Об утверждении Классификатора в области 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аквакультуры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(рыбоводства)" по номенклатуре, определенной разделом 4 "Объекты рыбоводной инфраструктуры и иные объекты, используемые для осуществления 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аквакультуры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(рыбоводства), а также специальные устройства и или технологии", за исключением группы кодов 04.01, 04.02, 04.06."</a:t>
          </a:r>
          <a:endParaRPr lang="ru-RU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577F0-AA64-4EA3-A1FD-EE92858D06D9}" type="parTrans" cxnId="{9047548D-E919-45D0-8187-896FB40E1967}">
      <dgm:prSet/>
      <dgm:spPr/>
      <dgm:t>
        <a:bodyPr/>
        <a:lstStyle/>
        <a:p>
          <a:endParaRPr lang="ru-RU"/>
        </a:p>
      </dgm:t>
    </dgm:pt>
    <dgm:pt modelId="{676F9373-5435-465D-A50A-6105478DC6F7}" type="sibTrans" cxnId="{9047548D-E919-45D0-8187-896FB40E1967}">
      <dgm:prSet/>
      <dgm:spPr/>
      <dgm:t>
        <a:bodyPr/>
        <a:lstStyle/>
        <a:p>
          <a:endParaRPr lang="ru-RU"/>
        </a:p>
      </dgm:t>
    </dgm:pt>
    <dgm:pt modelId="{7FF781F7-AE57-4651-B8D5-2556762232E2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3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приобретение </a:t>
          </a:r>
          <a:r>
            <a:rPr lang="ru-RU" sz="1300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3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сельскохозяйственной техники, специализированного транспорта, фургонов, прицепов, полуприцепов для транспортировки, обеспечения сохранности при перевозке и реализации сельскохозяйственной продукции и продуктов ее переработки, соответствующих кодам Общероссийского классификатора продукции по видам экономической деятельности (далее - ОКПД 2</a:t>
          </a:r>
          <a:r>
            <a:rPr lang="ru-RU" sz="9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ru-RU" sz="9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22.22.19, 27.52.14, 28.13.14, 28.22.17.190, 28.22.18.210, 28.22.18.220 - 28.22.18.224, 28.22.18.230 - 28.22.18.234, 28.22.18.240 - 28.22.18.246, 28.22.18.249, 28.22.18.250 - 28.22.18.254, 28.22.18.255, 28.22.18.260, 28.22.18.269, 28.22.18.320, 28.22.18.390, 28.25.13.115, 28.29.12.110, 28.30.2, 28.30.3, 28.30.5 - 28.30.8, 28.30.91, 28.30.92, 28.30.93, 28.92.25, 28.92.50.000, 28.93.16, 28.93.2, 29.10.41.110 - 29.10.41.112, 29.10.41.120 - 29.10.41.122, 29.10.42.110 - 29.10.42.112, 29.10.42.120 - 29.10.42.122, 29.10.44.000, 29.10.59.240, 29.10.59.280, 29.20.23.120, 29.20.23.130</a:t>
          </a:r>
          <a:endParaRPr lang="ru-RU" sz="800" b="0" u="none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E8D3E-427C-4044-A010-D5F7C2605AC7}" type="parTrans" cxnId="{CF43D0C7-E2C5-4DBB-B6FE-F9C8FE541B71}">
      <dgm:prSet/>
      <dgm:spPr/>
      <dgm:t>
        <a:bodyPr/>
        <a:lstStyle/>
        <a:p>
          <a:endParaRPr lang="ru-RU"/>
        </a:p>
      </dgm:t>
    </dgm:pt>
    <dgm:pt modelId="{87D20B8F-2498-4F8C-A975-483F18654C05}" type="sibTrans" cxnId="{CF43D0C7-E2C5-4DBB-B6FE-F9C8FE541B71}">
      <dgm:prSet/>
      <dgm:spPr/>
      <dgm:t>
        <a:bodyPr/>
        <a:lstStyle/>
        <a:p>
          <a:endParaRPr lang="ru-RU"/>
        </a:p>
      </dgm:t>
    </dgm:pt>
    <dgm:pt modelId="{40F79737-2D3F-4336-9255-C10FB1685770}" type="pres">
      <dgm:prSet presAssocID="{183613D3-136F-4AE2-BD02-D75345011B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FFD4FD-2B4B-41B1-AE27-75C9FCACD325}" type="pres">
      <dgm:prSet presAssocID="{159E0A36-DA76-4C30-ABB5-6471038258BA}" presName="node" presStyleLbl="node1" presStyleIdx="0" presStyleCnt="3" custScaleX="99233" custScaleY="279965" custLinFactNeighborX="-21120" custLinFactNeighborY="3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C8B0E-9D3D-4A7B-A639-FF4A132ACF46}" type="pres">
      <dgm:prSet presAssocID="{80DA4C34-DAB3-4543-AB2F-9CE45AB05BA1}" presName="sibTrans" presStyleCnt="0"/>
      <dgm:spPr/>
    </dgm:pt>
    <dgm:pt modelId="{0BB99976-A251-49E8-8293-5C485301C442}" type="pres">
      <dgm:prSet presAssocID="{EFF54652-45D0-4645-939B-CB5B8E6C752E}" presName="node" presStyleLbl="node1" presStyleIdx="1" presStyleCnt="3" custScaleX="100473" custScaleY="279093" custLinFactNeighborX="152" custLinFactNeighborY="2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6F010-A3AF-4978-AE9B-AE4CC4911EF6}" type="pres">
      <dgm:prSet presAssocID="{676F9373-5435-465D-A50A-6105478DC6F7}" presName="sibTrans" presStyleCnt="0"/>
      <dgm:spPr/>
    </dgm:pt>
    <dgm:pt modelId="{32A3BD5A-6749-423B-9F0F-363E3BADC552}" type="pres">
      <dgm:prSet presAssocID="{7FF781F7-AE57-4651-B8D5-2556762232E2}" presName="node" presStyleLbl="node1" presStyleIdx="2" presStyleCnt="3" custScaleX="97078" custScaleY="279093" custLinFactNeighborX="67880" custLinFactNeighborY="2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8781F-AF84-473F-8564-81AA026C5C10}" type="presOf" srcId="{7FF781F7-AE57-4651-B8D5-2556762232E2}" destId="{32A3BD5A-6749-423B-9F0F-363E3BADC552}" srcOrd="0" destOrd="0" presId="urn:microsoft.com/office/officeart/2005/8/layout/default"/>
    <dgm:cxn modelId="{481AAB4F-C9CB-47D9-8ACF-98E1F6C72A70}" type="presOf" srcId="{159E0A36-DA76-4C30-ABB5-6471038258BA}" destId="{B4FFD4FD-2B4B-41B1-AE27-75C9FCACD325}" srcOrd="0" destOrd="0" presId="urn:microsoft.com/office/officeart/2005/8/layout/default"/>
    <dgm:cxn modelId="{CF43D0C7-E2C5-4DBB-B6FE-F9C8FE541B71}" srcId="{183613D3-136F-4AE2-BD02-D75345011BB7}" destId="{7FF781F7-AE57-4651-B8D5-2556762232E2}" srcOrd="2" destOrd="0" parTransId="{A38E8D3E-427C-4044-A010-D5F7C2605AC7}" sibTransId="{87D20B8F-2498-4F8C-A975-483F18654C05}"/>
    <dgm:cxn modelId="{D56203FC-55DB-4D90-A5B2-0EB125728987}" type="presOf" srcId="{EFF54652-45D0-4645-939B-CB5B8E6C752E}" destId="{0BB99976-A251-49E8-8293-5C485301C442}" srcOrd="0" destOrd="0" presId="urn:microsoft.com/office/officeart/2005/8/layout/default"/>
    <dgm:cxn modelId="{CFE75D31-2BA4-4C7D-BCC0-0C4640613DBE}" srcId="{183613D3-136F-4AE2-BD02-D75345011BB7}" destId="{159E0A36-DA76-4C30-ABB5-6471038258BA}" srcOrd="0" destOrd="0" parTransId="{6DB8062D-A88E-44F6-A94C-C82FBA231DA6}" sibTransId="{80DA4C34-DAB3-4543-AB2F-9CE45AB05BA1}"/>
    <dgm:cxn modelId="{0EDC2140-9AF9-4EE4-B82E-8972D8F53D2E}" type="presOf" srcId="{183613D3-136F-4AE2-BD02-D75345011BB7}" destId="{40F79737-2D3F-4336-9255-C10FB1685770}" srcOrd="0" destOrd="0" presId="urn:microsoft.com/office/officeart/2005/8/layout/default"/>
    <dgm:cxn modelId="{9047548D-E919-45D0-8187-896FB40E1967}" srcId="{183613D3-136F-4AE2-BD02-D75345011BB7}" destId="{EFF54652-45D0-4645-939B-CB5B8E6C752E}" srcOrd="1" destOrd="0" parTransId="{2D6577F0-AA64-4EA3-A1FD-EE92858D06D9}" sibTransId="{676F9373-5435-465D-A50A-6105478DC6F7}"/>
    <dgm:cxn modelId="{CE35AEB1-993E-4481-8DCA-A3651CD77A0B}" type="presParOf" srcId="{40F79737-2D3F-4336-9255-C10FB1685770}" destId="{B4FFD4FD-2B4B-41B1-AE27-75C9FCACD325}" srcOrd="0" destOrd="0" presId="urn:microsoft.com/office/officeart/2005/8/layout/default"/>
    <dgm:cxn modelId="{3EECE7A8-0D9B-42ED-91F5-4B93B4D3F72C}" type="presParOf" srcId="{40F79737-2D3F-4336-9255-C10FB1685770}" destId="{64CC8B0E-9D3D-4A7B-A639-FF4A132ACF46}" srcOrd="1" destOrd="0" presId="urn:microsoft.com/office/officeart/2005/8/layout/default"/>
    <dgm:cxn modelId="{D634F7FD-2B8F-4477-9BB2-715E94213D29}" type="presParOf" srcId="{40F79737-2D3F-4336-9255-C10FB1685770}" destId="{0BB99976-A251-49E8-8293-5C485301C442}" srcOrd="2" destOrd="0" presId="urn:microsoft.com/office/officeart/2005/8/layout/default"/>
    <dgm:cxn modelId="{31735AB0-28F1-4E28-BA73-F53CCDF24239}" type="presParOf" srcId="{40F79737-2D3F-4336-9255-C10FB1685770}" destId="{B8F6F010-A3AF-4978-AE9B-AE4CC4911EF6}" srcOrd="3" destOrd="0" presId="urn:microsoft.com/office/officeart/2005/8/layout/default"/>
    <dgm:cxn modelId="{B9758156-D192-408F-91F2-99FC524D051B}" type="presParOf" srcId="{40F79737-2D3F-4336-9255-C10FB1685770}" destId="{32A3BD5A-6749-423B-9F0F-363E3BADC55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0CC750-A6BA-4695-B8CE-D7CA4B9AD1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14EDAC-365D-41DB-9737-E5BDF88D97A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>
              <a:latin typeface="Arial" panose="020B0604020202020204" pitchFamily="34" charset="0"/>
              <a:cs typeface="Arial" panose="020B0604020202020204" pitchFamily="34" charset="0"/>
            </a:rPr>
            <a:t>Размер субсидии </a:t>
          </a:r>
        </a:p>
        <a:p>
          <a:r>
            <a:rPr lang="ru-RU" sz="3200" dirty="0" smtClean="0">
              <a:latin typeface="Arial" panose="020B0604020202020204" pitchFamily="34" charset="0"/>
              <a:cs typeface="Arial" panose="020B0604020202020204" pitchFamily="34" charset="0"/>
            </a:rPr>
            <a:t>не превышает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7A7C8-8BAF-48C7-928F-9F9B7E497D94}" type="parTrans" cxnId="{0CA1BC9D-533E-4ECB-8B28-CFB3B113BE08}">
      <dgm:prSet/>
      <dgm:spPr/>
      <dgm:t>
        <a:bodyPr/>
        <a:lstStyle/>
        <a:p>
          <a:endParaRPr lang="ru-RU"/>
        </a:p>
      </dgm:t>
    </dgm:pt>
    <dgm:pt modelId="{73DF90AE-9240-4D57-80E0-9F01954A13A6}" type="sibTrans" cxnId="{0CA1BC9D-533E-4ECB-8B28-CFB3B113BE08}">
      <dgm:prSet/>
      <dgm:spPr/>
      <dgm:t>
        <a:bodyPr/>
        <a:lstStyle/>
        <a:p>
          <a:endParaRPr lang="ru-RU"/>
        </a:p>
      </dgm:t>
    </dgm:pt>
    <dgm:pt modelId="{FB6AFC21-7DFB-4E99-9E48-C82ABD1A1B2A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10% затрат 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– если выручка от реализации продукции составляет от 100 тыс. рублей до 2500 тыс. рублей включительно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AAE615-FD85-4B07-89CD-2FB08F1016AF}" type="parTrans" cxnId="{BE084062-F5B4-4C2B-A4D0-B1D74371497E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C65C74E-0C8E-4EF7-94C1-917DCEBF68F5}" type="sibTrans" cxnId="{BE084062-F5B4-4C2B-A4D0-B1D74371497E}">
      <dgm:prSet/>
      <dgm:spPr/>
      <dgm:t>
        <a:bodyPr/>
        <a:lstStyle/>
        <a:p>
          <a:endParaRPr lang="ru-RU"/>
        </a:p>
      </dgm:t>
    </dgm:pt>
    <dgm:pt modelId="{99F9BE4C-A78A-49D7-90C5-C87636D3B31D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12% затрат 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- если выручка от реализации продукции составляет от 2501 тыс. рублей до 5000 тыс. рублей включительно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0DF4C2-18A0-4A4C-B7F7-6C76A9E391CC}" type="parTrans" cxnId="{1D0011A3-EB54-4087-B0AB-0F8B6A05EB5A}">
      <dgm:prSet/>
      <dgm:spPr/>
      <dgm:t>
        <a:bodyPr/>
        <a:lstStyle/>
        <a:p>
          <a:endParaRPr lang="ru-RU"/>
        </a:p>
      </dgm:t>
    </dgm:pt>
    <dgm:pt modelId="{9AB1FA04-4AA9-4844-BD4D-55003BE182BD}" type="sibTrans" cxnId="{1D0011A3-EB54-4087-B0AB-0F8B6A05EB5A}">
      <dgm:prSet/>
      <dgm:spPr/>
      <dgm:t>
        <a:bodyPr/>
        <a:lstStyle/>
        <a:p>
          <a:endParaRPr lang="ru-RU"/>
        </a:p>
      </dgm:t>
    </dgm:pt>
    <dgm:pt modelId="{4554F030-AFBE-499F-A6A4-35FE02A31647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15% затрат 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- если выручка от реализации продукции составляет от 5001 тыс. рублей до 10000 тыс. рублей включительно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811C99-C2B7-449A-8F58-A83F4F904EE9}" type="parTrans" cxnId="{3F8ABB31-8D78-4E2B-96E4-C60B8392E597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0C2FA6A-E294-4EE8-8411-243E0804B660}" type="sibTrans" cxnId="{3F8ABB31-8D78-4E2B-96E4-C60B8392E597}">
      <dgm:prSet/>
      <dgm:spPr/>
      <dgm:t>
        <a:bodyPr/>
        <a:lstStyle/>
        <a:p>
          <a:endParaRPr lang="ru-RU"/>
        </a:p>
      </dgm:t>
    </dgm:pt>
    <dgm:pt modelId="{D1D31A41-9E43-4910-B6CB-94C8B480EA7D}" type="pres">
      <dgm:prSet presAssocID="{3F0CC750-A6BA-4695-B8CE-D7CA4B9AD1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DB3D5D-D40D-450D-84E4-5F1838CA7030}" type="pres">
      <dgm:prSet presAssocID="{7C14EDAC-365D-41DB-9737-E5BDF88D97AC}" presName="hierRoot1" presStyleCnt="0">
        <dgm:presLayoutVars>
          <dgm:hierBranch val="init"/>
        </dgm:presLayoutVars>
      </dgm:prSet>
      <dgm:spPr/>
    </dgm:pt>
    <dgm:pt modelId="{F6EF16FE-573B-4DE4-91E2-E5CDEBAFA4CC}" type="pres">
      <dgm:prSet presAssocID="{7C14EDAC-365D-41DB-9737-E5BDF88D97AC}" presName="rootComposite1" presStyleCnt="0"/>
      <dgm:spPr/>
    </dgm:pt>
    <dgm:pt modelId="{9FF0B6FF-154B-452C-A394-1FBFBA3D6B0E}" type="pres">
      <dgm:prSet presAssocID="{7C14EDAC-365D-41DB-9737-E5BDF88D97AC}" presName="rootText1" presStyleLbl="node0" presStyleIdx="0" presStyleCnt="1" custScaleX="185130" custLinFactNeighborX="-463" custLinFactNeighborY="-1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ECDE87-6E5E-4DA6-A150-6E26B74F0532}" type="pres">
      <dgm:prSet presAssocID="{7C14EDAC-365D-41DB-9737-E5BDF88D97A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6986666-2637-4C09-96AA-CEC36F58A883}" type="pres">
      <dgm:prSet presAssocID="{7C14EDAC-365D-41DB-9737-E5BDF88D97AC}" presName="hierChild2" presStyleCnt="0"/>
      <dgm:spPr/>
    </dgm:pt>
    <dgm:pt modelId="{E46ED041-3F17-48FB-8F97-3F1EF076090F}" type="pres">
      <dgm:prSet presAssocID="{61AAE615-FD85-4B07-89CD-2FB08F1016A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BE538A1-3ACE-4441-BCDE-BD671CC94E87}" type="pres">
      <dgm:prSet presAssocID="{FB6AFC21-7DFB-4E99-9E48-C82ABD1A1B2A}" presName="hierRoot2" presStyleCnt="0">
        <dgm:presLayoutVars>
          <dgm:hierBranch val="init"/>
        </dgm:presLayoutVars>
      </dgm:prSet>
      <dgm:spPr/>
    </dgm:pt>
    <dgm:pt modelId="{4F89ED5C-7103-41AE-94EE-4934775F3EA5}" type="pres">
      <dgm:prSet presAssocID="{FB6AFC21-7DFB-4E99-9E48-C82ABD1A1B2A}" presName="rootComposite" presStyleCnt="0"/>
      <dgm:spPr/>
    </dgm:pt>
    <dgm:pt modelId="{859410A2-AB23-48DD-A279-D669F84CA5CC}" type="pres">
      <dgm:prSet presAssocID="{FB6AFC21-7DFB-4E99-9E48-C82ABD1A1B2A}" presName="rootText" presStyleLbl="node2" presStyleIdx="0" presStyleCnt="3" custScaleY="321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D9FB0C-F654-477D-A7B0-6196D2F2FB59}" type="pres">
      <dgm:prSet presAssocID="{FB6AFC21-7DFB-4E99-9E48-C82ABD1A1B2A}" presName="rootConnector" presStyleLbl="node2" presStyleIdx="0" presStyleCnt="3"/>
      <dgm:spPr/>
      <dgm:t>
        <a:bodyPr/>
        <a:lstStyle/>
        <a:p>
          <a:endParaRPr lang="ru-RU"/>
        </a:p>
      </dgm:t>
    </dgm:pt>
    <dgm:pt modelId="{B3B958B1-10DC-48BE-AA2B-73DD4D7D7A3C}" type="pres">
      <dgm:prSet presAssocID="{FB6AFC21-7DFB-4E99-9E48-C82ABD1A1B2A}" presName="hierChild4" presStyleCnt="0"/>
      <dgm:spPr/>
    </dgm:pt>
    <dgm:pt modelId="{FFA1C665-B01F-427A-923A-6036BD9465F0}" type="pres">
      <dgm:prSet presAssocID="{FB6AFC21-7DFB-4E99-9E48-C82ABD1A1B2A}" presName="hierChild5" presStyleCnt="0"/>
      <dgm:spPr/>
    </dgm:pt>
    <dgm:pt modelId="{5D2F9927-F41A-40B5-A9CD-A155DFD66C52}" type="pres">
      <dgm:prSet presAssocID="{7B0DF4C2-18A0-4A4C-B7F7-6C76A9E391C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0FF371C-9129-4F5C-8C78-8750FBA1A62F}" type="pres">
      <dgm:prSet presAssocID="{99F9BE4C-A78A-49D7-90C5-C87636D3B31D}" presName="hierRoot2" presStyleCnt="0">
        <dgm:presLayoutVars>
          <dgm:hierBranch val="init"/>
        </dgm:presLayoutVars>
      </dgm:prSet>
      <dgm:spPr/>
    </dgm:pt>
    <dgm:pt modelId="{4E943511-486A-4CC1-8FF0-3687F757526E}" type="pres">
      <dgm:prSet presAssocID="{99F9BE4C-A78A-49D7-90C5-C87636D3B31D}" presName="rootComposite" presStyleCnt="0"/>
      <dgm:spPr/>
    </dgm:pt>
    <dgm:pt modelId="{5A186A24-EA42-46B0-8819-D2F36279630E}" type="pres">
      <dgm:prSet presAssocID="{99F9BE4C-A78A-49D7-90C5-C87636D3B31D}" presName="rootText" presStyleLbl="node2" presStyleIdx="1" presStyleCnt="3" custScaleY="3226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FE6972-E0A3-463B-BA19-746D1130D582}" type="pres">
      <dgm:prSet presAssocID="{99F9BE4C-A78A-49D7-90C5-C87636D3B31D}" presName="rootConnector" presStyleLbl="node2" presStyleIdx="1" presStyleCnt="3"/>
      <dgm:spPr/>
      <dgm:t>
        <a:bodyPr/>
        <a:lstStyle/>
        <a:p>
          <a:endParaRPr lang="ru-RU"/>
        </a:p>
      </dgm:t>
    </dgm:pt>
    <dgm:pt modelId="{40456939-35AA-45AD-9E3A-5B241C50F22E}" type="pres">
      <dgm:prSet presAssocID="{99F9BE4C-A78A-49D7-90C5-C87636D3B31D}" presName="hierChild4" presStyleCnt="0"/>
      <dgm:spPr/>
    </dgm:pt>
    <dgm:pt modelId="{A5D5704E-E340-4D85-AA15-F621D612001B}" type="pres">
      <dgm:prSet presAssocID="{99F9BE4C-A78A-49D7-90C5-C87636D3B31D}" presName="hierChild5" presStyleCnt="0"/>
      <dgm:spPr/>
    </dgm:pt>
    <dgm:pt modelId="{6F2A6FB8-976E-4F5C-9453-02ADA7D30A82}" type="pres">
      <dgm:prSet presAssocID="{50811C99-C2B7-449A-8F58-A83F4F904EE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3A59B29-AA04-460E-A7D7-E6C8CBF0E33D}" type="pres">
      <dgm:prSet presAssocID="{4554F030-AFBE-499F-A6A4-35FE02A31647}" presName="hierRoot2" presStyleCnt="0">
        <dgm:presLayoutVars>
          <dgm:hierBranch val="init"/>
        </dgm:presLayoutVars>
      </dgm:prSet>
      <dgm:spPr/>
    </dgm:pt>
    <dgm:pt modelId="{D72F2967-F19D-4D2B-878F-EBCAE270DF50}" type="pres">
      <dgm:prSet presAssocID="{4554F030-AFBE-499F-A6A4-35FE02A31647}" presName="rootComposite" presStyleCnt="0"/>
      <dgm:spPr/>
    </dgm:pt>
    <dgm:pt modelId="{BCD54942-45A0-425D-90BF-8AF38A36426E}" type="pres">
      <dgm:prSet presAssocID="{4554F030-AFBE-499F-A6A4-35FE02A31647}" presName="rootText" presStyleLbl="node2" presStyleIdx="2" presStyleCnt="3" custScaleY="318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A7EDDF-2E06-468D-BEC9-A6EC4C0CF36D}" type="pres">
      <dgm:prSet presAssocID="{4554F030-AFBE-499F-A6A4-35FE02A31647}" presName="rootConnector" presStyleLbl="node2" presStyleIdx="2" presStyleCnt="3"/>
      <dgm:spPr/>
      <dgm:t>
        <a:bodyPr/>
        <a:lstStyle/>
        <a:p>
          <a:endParaRPr lang="ru-RU"/>
        </a:p>
      </dgm:t>
    </dgm:pt>
    <dgm:pt modelId="{09EF4DB9-2C55-4A29-BE2A-488E040409F4}" type="pres">
      <dgm:prSet presAssocID="{4554F030-AFBE-499F-A6A4-35FE02A31647}" presName="hierChild4" presStyleCnt="0"/>
      <dgm:spPr/>
    </dgm:pt>
    <dgm:pt modelId="{681286E2-E924-4763-9C95-549BF3A53268}" type="pres">
      <dgm:prSet presAssocID="{4554F030-AFBE-499F-A6A4-35FE02A31647}" presName="hierChild5" presStyleCnt="0"/>
      <dgm:spPr/>
    </dgm:pt>
    <dgm:pt modelId="{75DACA9D-4BDE-446B-B68F-7E358C4422B1}" type="pres">
      <dgm:prSet presAssocID="{7C14EDAC-365D-41DB-9737-E5BDF88D97AC}" presName="hierChild3" presStyleCnt="0"/>
      <dgm:spPr/>
    </dgm:pt>
  </dgm:ptLst>
  <dgm:cxnLst>
    <dgm:cxn modelId="{6F8D1190-3EDC-4C6B-95EE-CF747F869291}" type="presOf" srcId="{50811C99-C2B7-449A-8F58-A83F4F904EE9}" destId="{6F2A6FB8-976E-4F5C-9453-02ADA7D30A82}" srcOrd="0" destOrd="0" presId="urn:microsoft.com/office/officeart/2005/8/layout/orgChart1"/>
    <dgm:cxn modelId="{B1BF68AF-3C35-4A62-9FF5-773EA170D170}" type="presOf" srcId="{61AAE615-FD85-4B07-89CD-2FB08F1016AF}" destId="{E46ED041-3F17-48FB-8F97-3F1EF076090F}" srcOrd="0" destOrd="0" presId="urn:microsoft.com/office/officeart/2005/8/layout/orgChart1"/>
    <dgm:cxn modelId="{78429D45-947D-4044-B9D7-90291795274C}" type="presOf" srcId="{FB6AFC21-7DFB-4E99-9E48-C82ABD1A1B2A}" destId="{859410A2-AB23-48DD-A279-D669F84CA5CC}" srcOrd="0" destOrd="0" presId="urn:microsoft.com/office/officeart/2005/8/layout/orgChart1"/>
    <dgm:cxn modelId="{B677B616-FF29-47FF-A68D-040E1047EE1B}" type="presOf" srcId="{3F0CC750-A6BA-4695-B8CE-D7CA4B9AD1B5}" destId="{D1D31A41-9E43-4910-B6CB-94C8B480EA7D}" srcOrd="0" destOrd="0" presId="urn:microsoft.com/office/officeart/2005/8/layout/orgChart1"/>
    <dgm:cxn modelId="{81C7D7A3-5D11-4784-A4D6-9C2012766914}" type="presOf" srcId="{4554F030-AFBE-499F-A6A4-35FE02A31647}" destId="{BCD54942-45A0-425D-90BF-8AF38A36426E}" srcOrd="0" destOrd="0" presId="urn:microsoft.com/office/officeart/2005/8/layout/orgChart1"/>
    <dgm:cxn modelId="{8146B7E5-CA0F-46B7-9779-8C9F615CECB6}" type="presOf" srcId="{FB6AFC21-7DFB-4E99-9E48-C82ABD1A1B2A}" destId="{69D9FB0C-F654-477D-A7B0-6196D2F2FB59}" srcOrd="1" destOrd="0" presId="urn:microsoft.com/office/officeart/2005/8/layout/orgChart1"/>
    <dgm:cxn modelId="{4DDB79D9-FF47-4685-9BA7-4A41EE73C057}" type="presOf" srcId="{99F9BE4C-A78A-49D7-90C5-C87636D3B31D}" destId="{23FE6972-E0A3-463B-BA19-746D1130D582}" srcOrd="1" destOrd="0" presId="urn:microsoft.com/office/officeart/2005/8/layout/orgChart1"/>
    <dgm:cxn modelId="{F41A553D-38A0-4F71-BC0C-64EF0863AB5F}" type="presOf" srcId="{7C14EDAC-365D-41DB-9737-E5BDF88D97AC}" destId="{9FF0B6FF-154B-452C-A394-1FBFBA3D6B0E}" srcOrd="0" destOrd="0" presId="urn:microsoft.com/office/officeart/2005/8/layout/orgChart1"/>
    <dgm:cxn modelId="{3F8ABB31-8D78-4E2B-96E4-C60B8392E597}" srcId="{7C14EDAC-365D-41DB-9737-E5BDF88D97AC}" destId="{4554F030-AFBE-499F-A6A4-35FE02A31647}" srcOrd="2" destOrd="0" parTransId="{50811C99-C2B7-449A-8F58-A83F4F904EE9}" sibTransId="{20C2FA6A-E294-4EE8-8411-243E0804B660}"/>
    <dgm:cxn modelId="{8A536C43-9F48-4665-8377-9E0CC0044138}" type="presOf" srcId="{99F9BE4C-A78A-49D7-90C5-C87636D3B31D}" destId="{5A186A24-EA42-46B0-8819-D2F36279630E}" srcOrd="0" destOrd="0" presId="urn:microsoft.com/office/officeart/2005/8/layout/orgChart1"/>
    <dgm:cxn modelId="{1D0011A3-EB54-4087-B0AB-0F8B6A05EB5A}" srcId="{7C14EDAC-365D-41DB-9737-E5BDF88D97AC}" destId="{99F9BE4C-A78A-49D7-90C5-C87636D3B31D}" srcOrd="1" destOrd="0" parTransId="{7B0DF4C2-18A0-4A4C-B7F7-6C76A9E391CC}" sibTransId="{9AB1FA04-4AA9-4844-BD4D-55003BE182BD}"/>
    <dgm:cxn modelId="{0CA1BC9D-533E-4ECB-8B28-CFB3B113BE08}" srcId="{3F0CC750-A6BA-4695-B8CE-D7CA4B9AD1B5}" destId="{7C14EDAC-365D-41DB-9737-E5BDF88D97AC}" srcOrd="0" destOrd="0" parTransId="{0F77A7C8-8BAF-48C7-928F-9F9B7E497D94}" sibTransId="{73DF90AE-9240-4D57-80E0-9F01954A13A6}"/>
    <dgm:cxn modelId="{BE084062-F5B4-4C2B-A4D0-B1D74371497E}" srcId="{7C14EDAC-365D-41DB-9737-E5BDF88D97AC}" destId="{FB6AFC21-7DFB-4E99-9E48-C82ABD1A1B2A}" srcOrd="0" destOrd="0" parTransId="{61AAE615-FD85-4B07-89CD-2FB08F1016AF}" sibTransId="{FC65C74E-0C8E-4EF7-94C1-917DCEBF68F5}"/>
    <dgm:cxn modelId="{0AE12EA7-8714-4942-B8A8-2F7192F436C9}" type="presOf" srcId="{4554F030-AFBE-499F-A6A4-35FE02A31647}" destId="{78A7EDDF-2E06-468D-BEC9-A6EC4C0CF36D}" srcOrd="1" destOrd="0" presId="urn:microsoft.com/office/officeart/2005/8/layout/orgChart1"/>
    <dgm:cxn modelId="{EB8EBCB0-847B-4463-8244-2F974E933BDA}" type="presOf" srcId="{7C14EDAC-365D-41DB-9737-E5BDF88D97AC}" destId="{F1ECDE87-6E5E-4DA6-A150-6E26B74F0532}" srcOrd="1" destOrd="0" presId="urn:microsoft.com/office/officeart/2005/8/layout/orgChart1"/>
    <dgm:cxn modelId="{BA545A7F-238F-4788-BA6F-B317896A3B2E}" type="presOf" srcId="{7B0DF4C2-18A0-4A4C-B7F7-6C76A9E391CC}" destId="{5D2F9927-F41A-40B5-A9CD-A155DFD66C52}" srcOrd="0" destOrd="0" presId="urn:microsoft.com/office/officeart/2005/8/layout/orgChart1"/>
    <dgm:cxn modelId="{BDE84ABE-FC10-4B8C-B0F9-44A7FAD2D68F}" type="presParOf" srcId="{D1D31A41-9E43-4910-B6CB-94C8B480EA7D}" destId="{1ADB3D5D-D40D-450D-84E4-5F1838CA7030}" srcOrd="0" destOrd="0" presId="urn:microsoft.com/office/officeart/2005/8/layout/orgChart1"/>
    <dgm:cxn modelId="{11C10E6B-B87C-4F78-BF92-187A4EA80EA1}" type="presParOf" srcId="{1ADB3D5D-D40D-450D-84E4-5F1838CA7030}" destId="{F6EF16FE-573B-4DE4-91E2-E5CDEBAFA4CC}" srcOrd="0" destOrd="0" presId="urn:microsoft.com/office/officeart/2005/8/layout/orgChart1"/>
    <dgm:cxn modelId="{68DC051E-042C-4C67-923D-720EC3BEFE79}" type="presParOf" srcId="{F6EF16FE-573B-4DE4-91E2-E5CDEBAFA4CC}" destId="{9FF0B6FF-154B-452C-A394-1FBFBA3D6B0E}" srcOrd="0" destOrd="0" presId="urn:microsoft.com/office/officeart/2005/8/layout/orgChart1"/>
    <dgm:cxn modelId="{EE05FB32-55AC-4AE2-86FD-1B5E0109142B}" type="presParOf" srcId="{F6EF16FE-573B-4DE4-91E2-E5CDEBAFA4CC}" destId="{F1ECDE87-6E5E-4DA6-A150-6E26B74F0532}" srcOrd="1" destOrd="0" presId="urn:microsoft.com/office/officeart/2005/8/layout/orgChart1"/>
    <dgm:cxn modelId="{7B1CDF1E-E6F4-4E9C-8070-556F928D9E9E}" type="presParOf" srcId="{1ADB3D5D-D40D-450D-84E4-5F1838CA7030}" destId="{E6986666-2637-4C09-96AA-CEC36F58A883}" srcOrd="1" destOrd="0" presId="urn:microsoft.com/office/officeart/2005/8/layout/orgChart1"/>
    <dgm:cxn modelId="{6122ADE4-10B6-444A-BFDD-06C35B9F7465}" type="presParOf" srcId="{E6986666-2637-4C09-96AA-CEC36F58A883}" destId="{E46ED041-3F17-48FB-8F97-3F1EF076090F}" srcOrd="0" destOrd="0" presId="urn:microsoft.com/office/officeart/2005/8/layout/orgChart1"/>
    <dgm:cxn modelId="{219D3F0E-2ABA-41EE-9399-AB8CB7ED72E7}" type="presParOf" srcId="{E6986666-2637-4C09-96AA-CEC36F58A883}" destId="{DBE538A1-3ACE-4441-BCDE-BD671CC94E87}" srcOrd="1" destOrd="0" presId="urn:microsoft.com/office/officeart/2005/8/layout/orgChart1"/>
    <dgm:cxn modelId="{A24C3D14-E4B6-46AF-A96B-3EED7EFF8C4F}" type="presParOf" srcId="{DBE538A1-3ACE-4441-BCDE-BD671CC94E87}" destId="{4F89ED5C-7103-41AE-94EE-4934775F3EA5}" srcOrd="0" destOrd="0" presId="urn:microsoft.com/office/officeart/2005/8/layout/orgChart1"/>
    <dgm:cxn modelId="{81AA04DD-DA7D-470C-90FB-202E8E04CDC3}" type="presParOf" srcId="{4F89ED5C-7103-41AE-94EE-4934775F3EA5}" destId="{859410A2-AB23-48DD-A279-D669F84CA5CC}" srcOrd="0" destOrd="0" presId="urn:microsoft.com/office/officeart/2005/8/layout/orgChart1"/>
    <dgm:cxn modelId="{51E9FECC-8F6C-4EEE-BE6D-489FB424C3B8}" type="presParOf" srcId="{4F89ED5C-7103-41AE-94EE-4934775F3EA5}" destId="{69D9FB0C-F654-477D-A7B0-6196D2F2FB59}" srcOrd="1" destOrd="0" presId="urn:microsoft.com/office/officeart/2005/8/layout/orgChart1"/>
    <dgm:cxn modelId="{06F6CEA9-51A7-457F-A943-92569548DD73}" type="presParOf" srcId="{DBE538A1-3ACE-4441-BCDE-BD671CC94E87}" destId="{B3B958B1-10DC-48BE-AA2B-73DD4D7D7A3C}" srcOrd="1" destOrd="0" presId="urn:microsoft.com/office/officeart/2005/8/layout/orgChart1"/>
    <dgm:cxn modelId="{F67BD7C7-D6B8-41A6-A7DE-6483062A5A8F}" type="presParOf" srcId="{DBE538A1-3ACE-4441-BCDE-BD671CC94E87}" destId="{FFA1C665-B01F-427A-923A-6036BD9465F0}" srcOrd="2" destOrd="0" presId="urn:microsoft.com/office/officeart/2005/8/layout/orgChart1"/>
    <dgm:cxn modelId="{FF4EFC45-3D26-4C87-8406-A73424629839}" type="presParOf" srcId="{E6986666-2637-4C09-96AA-CEC36F58A883}" destId="{5D2F9927-F41A-40B5-A9CD-A155DFD66C52}" srcOrd="2" destOrd="0" presId="urn:microsoft.com/office/officeart/2005/8/layout/orgChart1"/>
    <dgm:cxn modelId="{4598FBB9-9CAA-4681-A75B-A73D88E7FFC9}" type="presParOf" srcId="{E6986666-2637-4C09-96AA-CEC36F58A883}" destId="{40FF371C-9129-4F5C-8C78-8750FBA1A62F}" srcOrd="3" destOrd="0" presId="urn:microsoft.com/office/officeart/2005/8/layout/orgChart1"/>
    <dgm:cxn modelId="{F1B3A4C2-8466-40DC-9A63-255127064C07}" type="presParOf" srcId="{40FF371C-9129-4F5C-8C78-8750FBA1A62F}" destId="{4E943511-486A-4CC1-8FF0-3687F757526E}" srcOrd="0" destOrd="0" presId="urn:microsoft.com/office/officeart/2005/8/layout/orgChart1"/>
    <dgm:cxn modelId="{31051EF5-0D21-4A28-9C8C-ADE791F945DA}" type="presParOf" srcId="{4E943511-486A-4CC1-8FF0-3687F757526E}" destId="{5A186A24-EA42-46B0-8819-D2F36279630E}" srcOrd="0" destOrd="0" presId="urn:microsoft.com/office/officeart/2005/8/layout/orgChart1"/>
    <dgm:cxn modelId="{B5D583FD-AA82-44C0-87B0-B05172FBEE14}" type="presParOf" srcId="{4E943511-486A-4CC1-8FF0-3687F757526E}" destId="{23FE6972-E0A3-463B-BA19-746D1130D582}" srcOrd="1" destOrd="0" presId="urn:microsoft.com/office/officeart/2005/8/layout/orgChart1"/>
    <dgm:cxn modelId="{004CE101-0C1F-4DD4-846C-B8782DCEDE69}" type="presParOf" srcId="{40FF371C-9129-4F5C-8C78-8750FBA1A62F}" destId="{40456939-35AA-45AD-9E3A-5B241C50F22E}" srcOrd="1" destOrd="0" presId="urn:microsoft.com/office/officeart/2005/8/layout/orgChart1"/>
    <dgm:cxn modelId="{4FB226AA-94FB-4B21-980B-CC8F296DF157}" type="presParOf" srcId="{40FF371C-9129-4F5C-8C78-8750FBA1A62F}" destId="{A5D5704E-E340-4D85-AA15-F621D612001B}" srcOrd="2" destOrd="0" presId="urn:microsoft.com/office/officeart/2005/8/layout/orgChart1"/>
    <dgm:cxn modelId="{F355C3A0-5C7F-4265-8299-6CA7B4DF8452}" type="presParOf" srcId="{E6986666-2637-4C09-96AA-CEC36F58A883}" destId="{6F2A6FB8-976E-4F5C-9453-02ADA7D30A82}" srcOrd="4" destOrd="0" presId="urn:microsoft.com/office/officeart/2005/8/layout/orgChart1"/>
    <dgm:cxn modelId="{C37D3A61-47D9-4A84-AC6D-9CB7052613A1}" type="presParOf" srcId="{E6986666-2637-4C09-96AA-CEC36F58A883}" destId="{E3A59B29-AA04-460E-A7D7-E6C8CBF0E33D}" srcOrd="5" destOrd="0" presId="urn:microsoft.com/office/officeart/2005/8/layout/orgChart1"/>
    <dgm:cxn modelId="{AEFE6EAC-3704-49AC-B93E-51A9EF2760EA}" type="presParOf" srcId="{E3A59B29-AA04-460E-A7D7-E6C8CBF0E33D}" destId="{D72F2967-F19D-4D2B-878F-EBCAE270DF50}" srcOrd="0" destOrd="0" presId="urn:microsoft.com/office/officeart/2005/8/layout/orgChart1"/>
    <dgm:cxn modelId="{5DEB8A25-4F3D-478E-8D40-B07D1042A26A}" type="presParOf" srcId="{D72F2967-F19D-4D2B-878F-EBCAE270DF50}" destId="{BCD54942-45A0-425D-90BF-8AF38A36426E}" srcOrd="0" destOrd="0" presId="urn:microsoft.com/office/officeart/2005/8/layout/orgChart1"/>
    <dgm:cxn modelId="{A0D4BA99-FF12-4B3E-96F6-78B89FFEFB75}" type="presParOf" srcId="{D72F2967-F19D-4D2B-878F-EBCAE270DF50}" destId="{78A7EDDF-2E06-468D-BEC9-A6EC4C0CF36D}" srcOrd="1" destOrd="0" presId="urn:microsoft.com/office/officeart/2005/8/layout/orgChart1"/>
    <dgm:cxn modelId="{5BE39798-C308-4384-BB40-68F66C1651FA}" type="presParOf" srcId="{E3A59B29-AA04-460E-A7D7-E6C8CBF0E33D}" destId="{09EF4DB9-2C55-4A29-BE2A-488E040409F4}" srcOrd="1" destOrd="0" presId="urn:microsoft.com/office/officeart/2005/8/layout/orgChart1"/>
    <dgm:cxn modelId="{C6A3412A-C643-4803-A9C0-A6E9BE556370}" type="presParOf" srcId="{E3A59B29-AA04-460E-A7D7-E6C8CBF0E33D}" destId="{681286E2-E924-4763-9C95-549BF3A53268}" srcOrd="2" destOrd="0" presId="urn:microsoft.com/office/officeart/2005/8/layout/orgChart1"/>
    <dgm:cxn modelId="{B2F7E2E5-F973-469A-839F-906676047D25}" type="presParOf" srcId="{1ADB3D5D-D40D-450D-84E4-5F1838CA7030}" destId="{75DACA9D-4BDE-446B-B68F-7E358C4422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8DAFE2-FC4E-4C84-9F94-7A0A5084823D}" type="doc">
      <dgm:prSet loTypeId="urn:microsoft.com/office/officeart/2005/8/layout/vList5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77F90073-2AF9-4D7D-9FE2-61F5D3F1F2E2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средства, уплаченные сельскохозяйственным потребительским кооперативом своим членам за произведенную ими сельскохозяйственную продукцию с целью ее дальнейшей реализации или переработки с последующей реализацией</a:t>
          </a:r>
          <a:endParaRPr lang="ru-RU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20A709-B0AC-4FDA-9996-0E826E2DDB43}" type="parTrans" cxnId="{8AF09A1A-A818-44EE-AB13-18C4C1ACFFA6}">
      <dgm:prSet/>
      <dgm:spPr/>
      <dgm:t>
        <a:bodyPr/>
        <a:lstStyle/>
        <a:p>
          <a:endParaRPr lang="ru-RU"/>
        </a:p>
      </dgm:t>
    </dgm:pt>
    <dgm:pt modelId="{94A86C31-134B-4606-80DF-938F99D5D2C6}" type="sibTrans" cxnId="{8AF09A1A-A818-44EE-AB13-18C4C1ACFFA6}">
      <dgm:prSet/>
      <dgm:spPr/>
      <dgm:t>
        <a:bodyPr/>
        <a:lstStyle/>
        <a:p>
          <a:endParaRPr lang="ru-RU"/>
        </a:p>
      </dgm:t>
    </dgm:pt>
    <dgm:pt modelId="{6FFD3EFA-1372-4101-9712-8BB623583353}">
      <dgm:prSet phldrT="[Текст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Сельскохозяйственная продукция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6986E-BC30-48CC-B3E7-3AD9BFEF4548}" type="parTrans" cxnId="{3C9280A8-2B97-4362-90DB-FB1B166992EE}">
      <dgm:prSet/>
      <dgm:spPr/>
      <dgm:t>
        <a:bodyPr/>
        <a:lstStyle/>
        <a:p>
          <a:endParaRPr lang="ru-RU"/>
        </a:p>
      </dgm:t>
    </dgm:pt>
    <dgm:pt modelId="{01D2402B-2747-4468-A458-7C1700BE3460}" type="sibTrans" cxnId="{3C9280A8-2B97-4362-90DB-FB1B166992EE}">
      <dgm:prSet/>
      <dgm:spPr/>
      <dgm:t>
        <a:bodyPr/>
        <a:lstStyle/>
        <a:p>
          <a:endParaRPr lang="ru-RU"/>
        </a:p>
      </dgm:t>
    </dgm:pt>
    <dgm:pt modelId="{D2797255-542B-4939-BD72-116A6E0930AB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продукция, содержащаяся в перечне сельскохозяйственной продукции, производство, первичную и последующую (промышленную) переработку которой осуществляют сельскохозяйственные товаропроизводители, а также научные организации, профессиональные образовательные организации, образовательные организации высшего образования в процессе своей научной, научно-технической и (или) образовательной деятельности, утвержденном распоряжением Правительства Российской Федерации от 25 января 2017 г. N 79-р</a:t>
          </a:r>
          <a:endParaRPr lang="ru-RU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0F746F-29B4-4A12-B904-5876764D5E45}" type="parTrans" cxnId="{1DBCB804-FC9B-42C3-B8E9-B14168AE4FFB}">
      <dgm:prSet/>
      <dgm:spPr/>
      <dgm:t>
        <a:bodyPr/>
        <a:lstStyle/>
        <a:p>
          <a:endParaRPr lang="ru-RU"/>
        </a:p>
      </dgm:t>
    </dgm:pt>
    <dgm:pt modelId="{5F38BE1F-7ABB-498B-9B3C-D4890D7CFDEF}" type="sibTrans" cxnId="{1DBCB804-FC9B-42C3-B8E9-B14168AE4FFB}">
      <dgm:prSet/>
      <dgm:spPr/>
      <dgm:t>
        <a:bodyPr/>
        <a:lstStyle/>
        <a:p>
          <a:endParaRPr lang="ru-RU"/>
        </a:p>
      </dgm:t>
    </dgm:pt>
    <dgm:pt modelId="{C739FD9A-AE3D-43A8-ABDE-EE551A3E74B1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Затраты сельскохозяйственного потребительского кооператива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73E406-E299-4274-BBAC-94CE2133AA5B}" type="sibTrans" cxnId="{E473A2A3-7F22-4D71-BFC8-0DCE3084E487}">
      <dgm:prSet/>
      <dgm:spPr/>
      <dgm:t>
        <a:bodyPr/>
        <a:lstStyle/>
        <a:p>
          <a:endParaRPr lang="ru-RU"/>
        </a:p>
      </dgm:t>
    </dgm:pt>
    <dgm:pt modelId="{A38591AB-9DB9-44F0-B80B-667E7409F440}" type="parTrans" cxnId="{E473A2A3-7F22-4D71-BFC8-0DCE3084E487}">
      <dgm:prSet/>
      <dgm:spPr/>
      <dgm:t>
        <a:bodyPr/>
        <a:lstStyle/>
        <a:p>
          <a:endParaRPr lang="ru-RU"/>
        </a:p>
      </dgm:t>
    </dgm:pt>
    <dgm:pt modelId="{B00FF07A-9785-40BF-9D40-741678B6BC7B}" type="pres">
      <dgm:prSet presAssocID="{388DAFE2-FC4E-4C84-9F94-7A0A508482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62D9B5-58A8-4AF8-9DB8-300A0F987B32}" type="pres">
      <dgm:prSet presAssocID="{C739FD9A-AE3D-43A8-ABDE-EE551A3E74B1}" presName="linNode" presStyleCnt="0"/>
      <dgm:spPr/>
      <dgm:t>
        <a:bodyPr/>
        <a:lstStyle/>
        <a:p>
          <a:endParaRPr lang="ru-RU"/>
        </a:p>
      </dgm:t>
    </dgm:pt>
    <dgm:pt modelId="{2AB2B548-893E-48F4-A149-7EDBC928B9A9}" type="pres">
      <dgm:prSet presAssocID="{C739FD9A-AE3D-43A8-ABDE-EE551A3E74B1}" presName="parentText" presStyleLbl="node1" presStyleIdx="0" presStyleCnt="2" custScaleY="495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B6C1D-7786-4C43-B818-86855E9161DB}" type="pres">
      <dgm:prSet presAssocID="{C739FD9A-AE3D-43A8-ABDE-EE551A3E74B1}" presName="descendantText" presStyleLbl="alignAccFollowNode1" presStyleIdx="0" presStyleCnt="2" custScaleY="57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46272-F9C3-4492-B4A4-D300C517A6D4}" type="pres">
      <dgm:prSet presAssocID="{6B73E406-E299-4274-BBAC-94CE2133AA5B}" presName="sp" presStyleCnt="0"/>
      <dgm:spPr/>
      <dgm:t>
        <a:bodyPr/>
        <a:lstStyle/>
        <a:p>
          <a:endParaRPr lang="ru-RU"/>
        </a:p>
      </dgm:t>
    </dgm:pt>
    <dgm:pt modelId="{282DFCBB-DE53-4BB9-BCC9-9E393F9C0F59}" type="pres">
      <dgm:prSet presAssocID="{6FFD3EFA-1372-4101-9712-8BB623583353}" presName="linNode" presStyleCnt="0"/>
      <dgm:spPr/>
      <dgm:t>
        <a:bodyPr/>
        <a:lstStyle/>
        <a:p>
          <a:endParaRPr lang="ru-RU"/>
        </a:p>
      </dgm:t>
    </dgm:pt>
    <dgm:pt modelId="{C2B57862-8417-4E62-A4FB-ADCF29030040}" type="pres">
      <dgm:prSet presAssocID="{6FFD3EFA-1372-4101-9712-8BB62358335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D7C2B-E32E-430A-94F3-A4F2B40691A6}" type="pres">
      <dgm:prSet presAssocID="{6FFD3EFA-1372-4101-9712-8BB62358335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ED0267-D48D-4F52-8808-DF466FEF2E08}" type="presOf" srcId="{D2797255-542B-4939-BD72-116A6E0930AB}" destId="{A9ED7C2B-E32E-430A-94F3-A4F2B40691A6}" srcOrd="0" destOrd="0" presId="urn:microsoft.com/office/officeart/2005/8/layout/vList5"/>
    <dgm:cxn modelId="{E473A2A3-7F22-4D71-BFC8-0DCE3084E487}" srcId="{388DAFE2-FC4E-4C84-9F94-7A0A5084823D}" destId="{C739FD9A-AE3D-43A8-ABDE-EE551A3E74B1}" srcOrd="0" destOrd="0" parTransId="{A38591AB-9DB9-44F0-B80B-667E7409F440}" sibTransId="{6B73E406-E299-4274-BBAC-94CE2133AA5B}"/>
    <dgm:cxn modelId="{7DE8FA57-9320-4F01-A3C3-9350CE95B3C1}" type="presOf" srcId="{6FFD3EFA-1372-4101-9712-8BB623583353}" destId="{C2B57862-8417-4E62-A4FB-ADCF29030040}" srcOrd="0" destOrd="0" presId="urn:microsoft.com/office/officeart/2005/8/layout/vList5"/>
    <dgm:cxn modelId="{2926374D-7C7A-4739-BA11-DA0C3BBA35C0}" type="presOf" srcId="{77F90073-2AF9-4D7D-9FE2-61F5D3F1F2E2}" destId="{D65B6C1D-7786-4C43-B818-86855E9161DB}" srcOrd="0" destOrd="0" presId="urn:microsoft.com/office/officeart/2005/8/layout/vList5"/>
    <dgm:cxn modelId="{8AF09A1A-A818-44EE-AB13-18C4C1ACFFA6}" srcId="{C739FD9A-AE3D-43A8-ABDE-EE551A3E74B1}" destId="{77F90073-2AF9-4D7D-9FE2-61F5D3F1F2E2}" srcOrd="0" destOrd="0" parTransId="{9820A709-B0AC-4FDA-9996-0E826E2DDB43}" sibTransId="{94A86C31-134B-4606-80DF-938F99D5D2C6}"/>
    <dgm:cxn modelId="{1DBCB804-FC9B-42C3-B8E9-B14168AE4FFB}" srcId="{6FFD3EFA-1372-4101-9712-8BB623583353}" destId="{D2797255-542B-4939-BD72-116A6E0930AB}" srcOrd="0" destOrd="0" parTransId="{5D0F746F-29B4-4A12-B904-5876764D5E45}" sibTransId="{5F38BE1F-7ABB-498B-9B3C-D4890D7CFDEF}"/>
    <dgm:cxn modelId="{69AD3441-A331-45AA-8286-3D2C24D1D9DF}" type="presOf" srcId="{388DAFE2-FC4E-4C84-9F94-7A0A5084823D}" destId="{B00FF07A-9785-40BF-9D40-741678B6BC7B}" srcOrd="0" destOrd="0" presId="urn:microsoft.com/office/officeart/2005/8/layout/vList5"/>
    <dgm:cxn modelId="{C10DFD7B-E714-4046-82B5-F9A51920F397}" type="presOf" srcId="{C739FD9A-AE3D-43A8-ABDE-EE551A3E74B1}" destId="{2AB2B548-893E-48F4-A149-7EDBC928B9A9}" srcOrd="0" destOrd="0" presId="urn:microsoft.com/office/officeart/2005/8/layout/vList5"/>
    <dgm:cxn modelId="{3C9280A8-2B97-4362-90DB-FB1B166992EE}" srcId="{388DAFE2-FC4E-4C84-9F94-7A0A5084823D}" destId="{6FFD3EFA-1372-4101-9712-8BB623583353}" srcOrd="1" destOrd="0" parTransId="{2996986E-BC30-48CC-B3E7-3AD9BFEF4548}" sibTransId="{01D2402B-2747-4468-A458-7C1700BE3460}"/>
    <dgm:cxn modelId="{6C8EA328-2337-4626-9DC7-B41DA6068C48}" type="presParOf" srcId="{B00FF07A-9785-40BF-9D40-741678B6BC7B}" destId="{3F62D9B5-58A8-4AF8-9DB8-300A0F987B32}" srcOrd="0" destOrd="0" presId="urn:microsoft.com/office/officeart/2005/8/layout/vList5"/>
    <dgm:cxn modelId="{00015BAF-2000-40C7-A88C-9CB6394FE9AC}" type="presParOf" srcId="{3F62D9B5-58A8-4AF8-9DB8-300A0F987B32}" destId="{2AB2B548-893E-48F4-A149-7EDBC928B9A9}" srcOrd="0" destOrd="0" presId="urn:microsoft.com/office/officeart/2005/8/layout/vList5"/>
    <dgm:cxn modelId="{CCCBB30D-A978-4CD2-AF0D-9914F74A816A}" type="presParOf" srcId="{3F62D9B5-58A8-4AF8-9DB8-300A0F987B32}" destId="{D65B6C1D-7786-4C43-B818-86855E9161DB}" srcOrd="1" destOrd="0" presId="urn:microsoft.com/office/officeart/2005/8/layout/vList5"/>
    <dgm:cxn modelId="{99E53F40-FC09-489F-A9CE-3E4A7C5FEB07}" type="presParOf" srcId="{B00FF07A-9785-40BF-9D40-741678B6BC7B}" destId="{57B46272-F9C3-4492-B4A4-D300C517A6D4}" srcOrd="1" destOrd="0" presId="urn:microsoft.com/office/officeart/2005/8/layout/vList5"/>
    <dgm:cxn modelId="{D8ADDACA-26BF-4B8C-851C-126F533CFCB1}" type="presParOf" srcId="{B00FF07A-9785-40BF-9D40-741678B6BC7B}" destId="{282DFCBB-DE53-4BB9-BCC9-9E393F9C0F59}" srcOrd="2" destOrd="0" presId="urn:microsoft.com/office/officeart/2005/8/layout/vList5"/>
    <dgm:cxn modelId="{70CA5AFB-9E8D-44FC-992A-3E800CE88408}" type="presParOf" srcId="{282DFCBB-DE53-4BB9-BCC9-9E393F9C0F59}" destId="{C2B57862-8417-4E62-A4FB-ADCF29030040}" srcOrd="0" destOrd="0" presId="urn:microsoft.com/office/officeart/2005/8/layout/vList5"/>
    <dgm:cxn modelId="{6CF0C8D7-B83A-4335-AC7F-D86502E74991}" type="presParOf" srcId="{282DFCBB-DE53-4BB9-BCC9-9E393F9C0F59}" destId="{A9ED7C2B-E32E-430A-94F3-A4F2B40691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F62FBD-B475-42F6-B23B-1BC66BCEEFA7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817C1EFD-B4AC-4257-95C7-56FD16F2ED4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Объем продукции, закупленной у одного члена </a:t>
          </a:r>
          <a:r>
            <a:rPr lang="ru-RU" sz="14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не должен превышать 15% от объема продукции, закупленной данным </a:t>
          </a:r>
          <a:r>
            <a:rPr lang="ru-RU" sz="14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у членов кооператива по итогам отчетного периода (квартала) текущего  года, за который предоставляется возмещение затрат.</a:t>
          </a:r>
          <a:endParaRPr lang="ru-RU" sz="14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B623D-7989-4582-87ED-675D18090290}" type="parTrans" cxnId="{76FF3D99-48D3-4A94-B535-00D103175186}">
      <dgm:prSet/>
      <dgm:spPr/>
      <dgm:t>
        <a:bodyPr/>
        <a:lstStyle/>
        <a:p>
          <a:endParaRPr lang="ru-RU"/>
        </a:p>
      </dgm:t>
    </dgm:pt>
    <dgm:pt modelId="{46F2A7E2-21BD-48CE-ACB4-4DEFF6A87B6C}" type="sibTrans" cxnId="{76FF3D99-48D3-4A94-B535-00D103175186}">
      <dgm:prSet/>
      <dgm:spPr/>
      <dgm:t>
        <a:bodyPr/>
        <a:lstStyle/>
        <a:p>
          <a:endParaRPr lang="ru-RU"/>
        </a:p>
      </dgm:t>
    </dgm:pt>
    <dgm:pt modelId="{AC15D57E-5D9A-46A2-8349-F1E5CA55ECE5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Возмещение части затрат </a:t>
          </a:r>
          <a:r>
            <a:rPr lang="ru-RU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на закупку сельскохозяйственной продукции у членов сельскохозяйственного потребительского кооператива за IV квартал отчетного года осуществляется в I квартале года, следующего за отчетным.</a:t>
          </a:r>
          <a:endParaRPr lang="ru-RU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6C150C-028D-46A2-9BF6-23D35512EEAC}" type="parTrans" cxnId="{CD9ED9C5-D0BF-4184-AD27-6B25C8BD679E}">
      <dgm:prSet/>
      <dgm:spPr/>
      <dgm:t>
        <a:bodyPr/>
        <a:lstStyle/>
        <a:p>
          <a:endParaRPr lang="ru-RU"/>
        </a:p>
      </dgm:t>
    </dgm:pt>
    <dgm:pt modelId="{73B0673C-86E9-472D-9536-C064C4F5A58E}" type="sibTrans" cxnId="{CD9ED9C5-D0BF-4184-AD27-6B25C8BD679E}">
      <dgm:prSet/>
      <dgm:spPr/>
      <dgm:t>
        <a:bodyPr/>
        <a:lstStyle/>
        <a:p>
          <a:endParaRPr lang="ru-RU"/>
        </a:p>
      </dgm:t>
    </dgm:pt>
    <dgm:pt modelId="{62901578-48A8-4BC5-A925-E4D67DEB8BAF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Возмещение части затрат </a:t>
          </a:r>
          <a:r>
            <a:rPr lang="ru-RU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на закупку сельскохозяйственной продукции у членов </a:t>
          </a:r>
          <a:r>
            <a:rPr lang="ru-RU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возможно за несколько кварталов текущего года, если эти затраты не возмещались ранее в текущем отчетном году.</a:t>
          </a:r>
          <a:endParaRPr lang="ru-RU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A748D-23CD-41EB-8C99-D90FC85DFBA8}" type="parTrans" cxnId="{00F666A5-F86F-4D97-9356-5C0269D9AB3C}">
      <dgm:prSet/>
      <dgm:spPr/>
      <dgm:t>
        <a:bodyPr/>
        <a:lstStyle/>
        <a:p>
          <a:endParaRPr lang="ru-RU"/>
        </a:p>
      </dgm:t>
    </dgm:pt>
    <dgm:pt modelId="{291010EC-B592-410D-9B6F-C6C0FFB2C97D}" type="sibTrans" cxnId="{00F666A5-F86F-4D97-9356-5C0269D9AB3C}">
      <dgm:prSet/>
      <dgm:spPr/>
      <dgm:t>
        <a:bodyPr/>
        <a:lstStyle/>
        <a:p>
          <a:endParaRPr lang="ru-RU"/>
        </a:p>
      </dgm:t>
    </dgm:pt>
    <dgm:pt modelId="{47FA9EFF-C601-4C4F-82AB-FF6ADD5674FE}">
      <dgm:prSet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Возмещение указанных затрат </a:t>
          </a:r>
          <a:r>
            <a:rPr lang="ru-RU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за счет иных направлений государственной поддержки не допускается.</a:t>
          </a:r>
          <a:endParaRPr lang="ru-RU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6A848F-CF24-407E-ADEE-0CAC35225D67}" type="parTrans" cxnId="{2F22A627-40B3-4372-94DD-214146D26E6E}">
      <dgm:prSet/>
      <dgm:spPr/>
      <dgm:t>
        <a:bodyPr/>
        <a:lstStyle/>
        <a:p>
          <a:endParaRPr lang="ru-RU"/>
        </a:p>
      </dgm:t>
    </dgm:pt>
    <dgm:pt modelId="{97FE4057-FB8B-4174-9A95-4420798AB4EC}" type="sibTrans" cxnId="{2F22A627-40B3-4372-94DD-214146D26E6E}">
      <dgm:prSet/>
      <dgm:spPr/>
      <dgm:t>
        <a:bodyPr/>
        <a:lstStyle/>
        <a:p>
          <a:endParaRPr lang="ru-RU"/>
        </a:p>
      </dgm:t>
    </dgm:pt>
    <dgm:pt modelId="{67A9B59C-725D-4B8C-8DEE-EC27F79F698F}" type="pres">
      <dgm:prSet presAssocID="{00F62FBD-B475-42F6-B23B-1BC66BCEEF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208427-6F02-4622-A7BE-70CE92E08FDB}" type="pres">
      <dgm:prSet presAssocID="{817C1EFD-B4AC-4257-95C7-56FD16F2ED47}" presName="node" presStyleLbl="node1" presStyleIdx="0" presStyleCnt="4" custScaleY="43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97EAA-2EDB-481B-BE42-538FE5D88FEF}" type="pres">
      <dgm:prSet presAssocID="{46F2A7E2-21BD-48CE-ACB4-4DEFF6A87B6C}" presName="sibTrans" presStyleCnt="0"/>
      <dgm:spPr/>
    </dgm:pt>
    <dgm:pt modelId="{4C217AAA-71C1-4B5F-9BA8-164D5B9028FF}" type="pres">
      <dgm:prSet presAssocID="{AC15D57E-5D9A-46A2-8349-F1E5CA55ECE5}" presName="node" presStyleLbl="node1" presStyleIdx="1" presStyleCnt="4" custScaleY="43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D9E2A-DD8D-4E38-99F8-09701F4B0BAA}" type="pres">
      <dgm:prSet presAssocID="{73B0673C-86E9-472D-9536-C064C4F5A58E}" presName="sibTrans" presStyleCnt="0"/>
      <dgm:spPr/>
    </dgm:pt>
    <dgm:pt modelId="{075EC651-EF86-4678-8A70-0943A20E0E3A}" type="pres">
      <dgm:prSet presAssocID="{62901578-48A8-4BC5-A925-E4D67DEB8BAF}" presName="node" presStyleLbl="node1" presStyleIdx="2" presStyleCnt="4" custScaleY="43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6BA6D-2FAF-424F-BE14-CDE858E82441}" type="pres">
      <dgm:prSet presAssocID="{291010EC-B592-410D-9B6F-C6C0FFB2C97D}" presName="sibTrans" presStyleCnt="0"/>
      <dgm:spPr/>
    </dgm:pt>
    <dgm:pt modelId="{CADE7842-780A-476B-BD6E-2A72BE625981}" type="pres">
      <dgm:prSet presAssocID="{47FA9EFF-C601-4C4F-82AB-FF6ADD5674FE}" presName="node" presStyleLbl="node1" presStyleIdx="3" presStyleCnt="4" custScaleY="43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29FC72-3B71-4C4B-9A9F-5F60819F0439}" type="presOf" srcId="{47FA9EFF-C601-4C4F-82AB-FF6ADD5674FE}" destId="{CADE7842-780A-476B-BD6E-2A72BE625981}" srcOrd="0" destOrd="0" presId="urn:microsoft.com/office/officeart/2005/8/layout/default"/>
    <dgm:cxn modelId="{00F666A5-F86F-4D97-9356-5C0269D9AB3C}" srcId="{00F62FBD-B475-42F6-B23B-1BC66BCEEFA7}" destId="{62901578-48A8-4BC5-A925-E4D67DEB8BAF}" srcOrd="2" destOrd="0" parTransId="{7A5A748D-23CD-41EB-8C99-D90FC85DFBA8}" sibTransId="{291010EC-B592-410D-9B6F-C6C0FFB2C97D}"/>
    <dgm:cxn modelId="{CCA704F6-ACFD-42BE-97FD-EC6B6C18EF73}" type="presOf" srcId="{00F62FBD-B475-42F6-B23B-1BC66BCEEFA7}" destId="{67A9B59C-725D-4B8C-8DEE-EC27F79F698F}" srcOrd="0" destOrd="0" presId="urn:microsoft.com/office/officeart/2005/8/layout/default"/>
    <dgm:cxn modelId="{2F22A627-40B3-4372-94DD-214146D26E6E}" srcId="{00F62FBD-B475-42F6-B23B-1BC66BCEEFA7}" destId="{47FA9EFF-C601-4C4F-82AB-FF6ADD5674FE}" srcOrd="3" destOrd="0" parTransId="{356A848F-CF24-407E-ADEE-0CAC35225D67}" sibTransId="{97FE4057-FB8B-4174-9A95-4420798AB4EC}"/>
    <dgm:cxn modelId="{61B94816-8D84-4BC9-9442-1A9A80F96D31}" type="presOf" srcId="{AC15D57E-5D9A-46A2-8349-F1E5CA55ECE5}" destId="{4C217AAA-71C1-4B5F-9BA8-164D5B9028FF}" srcOrd="0" destOrd="0" presId="urn:microsoft.com/office/officeart/2005/8/layout/default"/>
    <dgm:cxn modelId="{AD3E28CA-2C92-4C12-A333-B3C8ACDBE350}" type="presOf" srcId="{817C1EFD-B4AC-4257-95C7-56FD16F2ED47}" destId="{8A208427-6F02-4622-A7BE-70CE92E08FDB}" srcOrd="0" destOrd="0" presId="urn:microsoft.com/office/officeart/2005/8/layout/default"/>
    <dgm:cxn modelId="{7E016586-3729-47AA-8809-03303DA2E53E}" type="presOf" srcId="{62901578-48A8-4BC5-A925-E4D67DEB8BAF}" destId="{075EC651-EF86-4678-8A70-0943A20E0E3A}" srcOrd="0" destOrd="0" presId="urn:microsoft.com/office/officeart/2005/8/layout/default"/>
    <dgm:cxn modelId="{CD9ED9C5-D0BF-4184-AD27-6B25C8BD679E}" srcId="{00F62FBD-B475-42F6-B23B-1BC66BCEEFA7}" destId="{AC15D57E-5D9A-46A2-8349-F1E5CA55ECE5}" srcOrd="1" destOrd="0" parTransId="{9D6C150C-028D-46A2-9BF6-23D35512EEAC}" sibTransId="{73B0673C-86E9-472D-9536-C064C4F5A58E}"/>
    <dgm:cxn modelId="{76FF3D99-48D3-4A94-B535-00D103175186}" srcId="{00F62FBD-B475-42F6-B23B-1BC66BCEEFA7}" destId="{817C1EFD-B4AC-4257-95C7-56FD16F2ED47}" srcOrd="0" destOrd="0" parTransId="{90DB623D-7989-4582-87ED-675D18090290}" sibTransId="{46F2A7E2-21BD-48CE-ACB4-4DEFF6A87B6C}"/>
    <dgm:cxn modelId="{9895EBB6-CBAA-4603-82EA-9EFA5F60EC05}" type="presParOf" srcId="{67A9B59C-725D-4B8C-8DEE-EC27F79F698F}" destId="{8A208427-6F02-4622-A7BE-70CE92E08FDB}" srcOrd="0" destOrd="0" presId="urn:microsoft.com/office/officeart/2005/8/layout/default"/>
    <dgm:cxn modelId="{6ED274A5-343B-4620-9C23-734CB3EE9565}" type="presParOf" srcId="{67A9B59C-725D-4B8C-8DEE-EC27F79F698F}" destId="{13D97EAA-2EDB-481B-BE42-538FE5D88FEF}" srcOrd="1" destOrd="0" presId="urn:microsoft.com/office/officeart/2005/8/layout/default"/>
    <dgm:cxn modelId="{A13584E7-1880-4F6F-8AB1-E4DBFF304651}" type="presParOf" srcId="{67A9B59C-725D-4B8C-8DEE-EC27F79F698F}" destId="{4C217AAA-71C1-4B5F-9BA8-164D5B9028FF}" srcOrd="2" destOrd="0" presId="urn:microsoft.com/office/officeart/2005/8/layout/default"/>
    <dgm:cxn modelId="{2E940065-9FF9-400F-9144-01440EEAA8F8}" type="presParOf" srcId="{67A9B59C-725D-4B8C-8DEE-EC27F79F698F}" destId="{F4DD9E2A-DD8D-4E38-99F8-09701F4B0BAA}" srcOrd="3" destOrd="0" presId="urn:microsoft.com/office/officeart/2005/8/layout/default"/>
    <dgm:cxn modelId="{057F8546-9307-48A3-93F0-D4B056070E5A}" type="presParOf" srcId="{67A9B59C-725D-4B8C-8DEE-EC27F79F698F}" destId="{075EC651-EF86-4678-8A70-0943A20E0E3A}" srcOrd="4" destOrd="0" presId="urn:microsoft.com/office/officeart/2005/8/layout/default"/>
    <dgm:cxn modelId="{2F5ECE9A-0A01-41C0-A486-8B5B66B90298}" type="presParOf" srcId="{67A9B59C-725D-4B8C-8DEE-EC27F79F698F}" destId="{4E16BA6D-2FAF-424F-BE14-CDE858E82441}" srcOrd="5" destOrd="0" presId="urn:microsoft.com/office/officeart/2005/8/layout/default"/>
    <dgm:cxn modelId="{73884F40-5C5D-4DDD-9EC2-EF1E67C37291}" type="presParOf" srcId="{67A9B59C-725D-4B8C-8DEE-EC27F79F698F}" destId="{CADE7842-780A-476B-BD6E-2A72BE62598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965C1-BF4A-4E7C-8FA9-3CDC9AE36FA8}">
      <dsp:nvSpPr>
        <dsp:cNvPr id="0" name=""/>
        <dsp:cNvSpPr/>
      </dsp:nvSpPr>
      <dsp:spPr>
        <a:xfrm>
          <a:off x="1004" y="153664"/>
          <a:ext cx="3917900" cy="235074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Неделимый фонд </a:t>
          </a:r>
          <a:r>
            <a:rPr lang="ru-RU" sz="2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 может быть сформирован в том числе за счет части средств гранта "</a:t>
          </a:r>
          <a:r>
            <a:rPr lang="ru-RU" sz="2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", предоставленных К(Ф)Х, являющемуся членом данного </a:t>
          </a:r>
          <a:r>
            <a:rPr lang="ru-RU" sz="2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4" y="153664"/>
        <a:ext cx="3917900" cy="2350740"/>
      </dsp:txXfrm>
    </dsp:sp>
    <dsp:sp modelId="{DE42FBBB-4C9B-4AA5-BEB4-E39CF1169285}">
      <dsp:nvSpPr>
        <dsp:cNvPr id="0" name=""/>
        <dsp:cNvSpPr/>
      </dsp:nvSpPr>
      <dsp:spPr>
        <a:xfrm>
          <a:off x="4310695" y="153664"/>
          <a:ext cx="3917900" cy="235074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состоит и (или) обязуется состоять в ревизионном союзе сельскохозяйственных кооперативов в течение 5 лет со дня получения части средств гранта "</a:t>
          </a:r>
          <a:r>
            <a:rPr lang="ru-RU" sz="2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"</a:t>
          </a:r>
          <a:endParaRPr lang="ru-RU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10695" y="153664"/>
        <a:ext cx="3917900" cy="2350740"/>
      </dsp:txXfrm>
    </dsp:sp>
    <dsp:sp modelId="{44CBD4FC-7641-47B4-989C-44FEDE0DD771}">
      <dsp:nvSpPr>
        <dsp:cNvPr id="0" name=""/>
        <dsp:cNvSpPr/>
      </dsp:nvSpPr>
      <dsp:spPr>
        <a:xfrm>
          <a:off x="2155849" y="2896194"/>
          <a:ext cx="3917900" cy="235074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обязуется ежегодно представлять в Комитет АПК ревизионное заключение о результатах своей деятельности</a:t>
          </a:r>
          <a:endParaRPr lang="ru-RU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5849" y="2896194"/>
        <a:ext cx="3917900" cy="2350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083-A228-4C61-BBB8-DD1A2F57319D}">
      <dsp:nvSpPr>
        <dsp:cNvPr id="0" name=""/>
        <dsp:cNvSpPr/>
      </dsp:nvSpPr>
      <dsp:spPr>
        <a:xfrm>
          <a:off x="1567898" y="0"/>
          <a:ext cx="5073650" cy="507365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63478-1CB2-4FEC-86F6-B5C539F0ED89}">
      <dsp:nvSpPr>
        <dsp:cNvPr id="0" name=""/>
        <dsp:cNvSpPr/>
      </dsp:nvSpPr>
      <dsp:spPr>
        <a:xfrm>
          <a:off x="46170" y="432271"/>
          <a:ext cx="4014216" cy="19787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имущества в целях последующей передачи (реализации) приобретенного имущества в собственность членов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763" y="528864"/>
        <a:ext cx="3821030" cy="1785537"/>
      </dsp:txXfrm>
    </dsp:sp>
    <dsp:sp modelId="{71839C56-0FEE-47BA-A148-684A888CF04D}">
      <dsp:nvSpPr>
        <dsp:cNvPr id="0" name=""/>
        <dsp:cNvSpPr/>
      </dsp:nvSpPr>
      <dsp:spPr>
        <a:xfrm>
          <a:off x="4234379" y="432271"/>
          <a:ext cx="3995220" cy="1978723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сельскохозяйственной техники, оборудования для переработки сельхозпродукции (за исключением свиноводства) и мобильных торговых объектов для оказания услуг членам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0972" y="528864"/>
        <a:ext cx="3802034" cy="1785537"/>
      </dsp:txXfrm>
    </dsp:sp>
    <dsp:sp modelId="{6C08BAE4-82C5-4DD9-B1D5-38D6ED0BF302}">
      <dsp:nvSpPr>
        <dsp:cNvPr id="0" name=""/>
        <dsp:cNvSpPr/>
      </dsp:nvSpPr>
      <dsp:spPr>
        <a:xfrm>
          <a:off x="105482" y="2592509"/>
          <a:ext cx="3873469" cy="197872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имущества с использованием части средств гранта «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», внесенных К(Ф)Х в неделимый фонд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2075" y="2689102"/>
        <a:ext cx="3680283" cy="1785537"/>
      </dsp:txXfrm>
    </dsp:sp>
    <dsp:sp modelId="{191258BC-3A7E-413A-82AC-9A3B26E12096}">
      <dsp:nvSpPr>
        <dsp:cNvPr id="0" name=""/>
        <dsp:cNvSpPr/>
      </dsp:nvSpPr>
      <dsp:spPr>
        <a:xfrm>
          <a:off x="4114798" y="2664515"/>
          <a:ext cx="4054523" cy="19787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Закупка сельскохозяйственной продукции у членов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1391" y="2761108"/>
        <a:ext cx="3861337" cy="1785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E1BDA-6E11-4779-9EE9-FAEC5F8C7B32}">
      <dsp:nvSpPr>
        <dsp:cNvPr id="0" name=""/>
        <dsp:cNvSpPr/>
      </dsp:nvSpPr>
      <dsp:spPr>
        <a:xfrm>
          <a:off x="4018" y="3532"/>
          <a:ext cx="8221563" cy="19086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 субсидии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 выше 50% затрат, но не более 3 млн руб.</a:t>
          </a:r>
          <a:endParaRPr lang="ru-RU" sz="28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919" y="59433"/>
        <a:ext cx="8109761" cy="1796806"/>
      </dsp:txXfrm>
    </dsp:sp>
    <dsp:sp modelId="{7223536D-E083-4C8A-8DBC-65C67EA2B5F4}">
      <dsp:nvSpPr>
        <dsp:cNvPr id="0" name=""/>
        <dsp:cNvSpPr/>
      </dsp:nvSpPr>
      <dsp:spPr>
        <a:xfrm>
          <a:off x="4018" y="2153371"/>
          <a:ext cx="8221563" cy="23690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Стоимость передаваемого (реализуемого) имущества в собственность одного члена </a:t>
          </a:r>
          <a:r>
            <a:rPr lang="ru-RU" sz="2800" kern="1200" dirty="0" err="1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28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не может превышать 30 % общей стоимости данного имущества </a:t>
          </a:r>
          <a:endParaRPr lang="ru-RU" sz="28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405" y="2222758"/>
        <a:ext cx="8082789" cy="22302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B4601-8036-434A-9381-3FB6D263E265}">
      <dsp:nvSpPr>
        <dsp:cNvPr id="0" name=""/>
        <dsp:cNvSpPr/>
      </dsp:nvSpPr>
      <dsp:spPr>
        <a:xfrm>
          <a:off x="395131" y="0"/>
          <a:ext cx="2330648" cy="2201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сельскохозяйственные животные (кроме свиней), в том числе птица</a:t>
          </a:r>
          <a:endParaRPr lang="ru-RU" sz="16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131" y="0"/>
        <a:ext cx="2330648" cy="2201567"/>
      </dsp:txXfrm>
    </dsp:sp>
    <dsp:sp modelId="{1456E354-B5B8-498A-9CEF-8C7CDB932690}">
      <dsp:nvSpPr>
        <dsp:cNvPr id="0" name=""/>
        <dsp:cNvSpPr/>
      </dsp:nvSpPr>
      <dsp:spPr>
        <a:xfrm>
          <a:off x="2940176" y="0"/>
          <a:ext cx="2330648" cy="2262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рыбопосадочный материал</a:t>
          </a:r>
          <a:endParaRPr lang="ru-RU" sz="16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0176" y="0"/>
        <a:ext cx="2330648" cy="2262481"/>
      </dsp:txXfrm>
    </dsp:sp>
    <dsp:sp modelId="{98B33E6F-9158-40F3-867E-B9EFB1DFE9AE}">
      <dsp:nvSpPr>
        <dsp:cNvPr id="0" name=""/>
        <dsp:cNvSpPr/>
      </dsp:nvSpPr>
      <dsp:spPr>
        <a:xfrm>
          <a:off x="5550456" y="0"/>
          <a:ext cx="2330648" cy="22819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специализированный инвентарь, материалы и оборудование, средства автоматизации, предназначенные для производства сельскохозяйственной продукции (кроме свиноводческой продукции)</a:t>
          </a:r>
          <a:endParaRPr lang="ru-RU" sz="15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50456" y="0"/>
        <a:ext cx="2330648" cy="2281975"/>
      </dsp:txXfrm>
    </dsp:sp>
    <dsp:sp modelId="{E3926E04-1BAB-4356-B8B9-3D995E440393}">
      <dsp:nvSpPr>
        <dsp:cNvPr id="0" name=""/>
        <dsp:cNvSpPr/>
      </dsp:nvSpPr>
      <dsp:spPr>
        <a:xfrm>
          <a:off x="385762" y="2516534"/>
          <a:ext cx="2330648" cy="2411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специализированный инвентарь, материалы и оборудование, средства автоматизации, предназначенные для промышленного производства овощей в защищенном грунте, в том числе мини-теплицы площадью до 1 га</a:t>
          </a:r>
          <a:endParaRPr lang="ru-RU" sz="15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5762" y="2516534"/>
        <a:ext cx="2330648" cy="2411158"/>
      </dsp:txXfrm>
    </dsp:sp>
    <dsp:sp modelId="{49C69BAA-EB79-4106-87FF-183E14022234}">
      <dsp:nvSpPr>
        <dsp:cNvPr id="0" name=""/>
        <dsp:cNvSpPr/>
      </dsp:nvSpPr>
      <dsp:spPr>
        <a:xfrm>
          <a:off x="2949475" y="2520058"/>
          <a:ext cx="2330648" cy="24041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посадочный материал для закладки многолетних насаждений, включая виноградники</a:t>
          </a:r>
          <a:endParaRPr lang="ru-RU" sz="16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475" y="2520058"/>
        <a:ext cx="2330648" cy="2404110"/>
      </dsp:txXfrm>
    </dsp:sp>
    <dsp:sp modelId="{0A6EEC90-2BF0-4CA5-8EA2-95C0B3BDAE94}">
      <dsp:nvSpPr>
        <dsp:cNvPr id="0" name=""/>
        <dsp:cNvSpPr/>
      </dsp:nvSpPr>
      <dsp:spPr>
        <a:xfrm>
          <a:off x="5513189" y="2520058"/>
          <a:ext cx="2330648" cy="24041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племенная продукция (материал), за исключением племенной продукции (материала) племенных свиней</a:t>
          </a:r>
          <a:endParaRPr lang="ru-RU" sz="1600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13189" y="2520058"/>
        <a:ext cx="2330648" cy="2404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08585-F6A6-48A8-A774-9252128453A0}">
      <dsp:nvSpPr>
        <dsp:cNvPr id="0" name=""/>
        <dsp:cNvSpPr/>
      </dsp:nvSpPr>
      <dsp:spPr>
        <a:xfrm>
          <a:off x="3037" y="1369"/>
          <a:ext cx="8223524" cy="179826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 субсидии не превышает 50 % затрат, но не более 10 млн. руб.</a:t>
          </a:r>
          <a:endParaRPr lang="ru-RU" sz="3200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706" y="54038"/>
        <a:ext cx="8118186" cy="1692928"/>
      </dsp:txXfrm>
    </dsp:sp>
    <dsp:sp modelId="{8455CFE8-C774-4D11-8C99-1CBF1332558C}">
      <dsp:nvSpPr>
        <dsp:cNvPr id="0" name=""/>
        <dsp:cNvSpPr/>
      </dsp:nvSpPr>
      <dsp:spPr>
        <a:xfrm>
          <a:off x="3037" y="2016788"/>
          <a:ext cx="3946028" cy="179826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Срок эксплуатации объектов приобретения не превышает 3 года со дня производства</a:t>
          </a:r>
          <a:endParaRPr lang="ru-RU" sz="2400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706" y="2069457"/>
        <a:ext cx="3840690" cy="1692928"/>
      </dsp:txXfrm>
    </dsp:sp>
    <dsp:sp modelId="{4DC3E2AD-1109-4FB5-B9DB-A952011221B5}">
      <dsp:nvSpPr>
        <dsp:cNvPr id="0" name=""/>
        <dsp:cNvSpPr/>
      </dsp:nvSpPr>
      <dsp:spPr>
        <a:xfrm>
          <a:off x="4280533" y="2016788"/>
          <a:ext cx="3946028" cy="179826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Источником возмещения затрат не могут быть средства гранта «</a:t>
          </a:r>
          <a:r>
            <a:rPr lang="ru-RU" sz="2400" kern="1200" dirty="0" err="1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Агростартап</a:t>
          </a:r>
          <a:r>
            <a:rPr lang="ru-RU" sz="24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»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3202" y="2069457"/>
        <a:ext cx="3840690" cy="1692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FD4FD-2B4B-41B1-AE27-75C9FCACD325}">
      <dsp:nvSpPr>
        <dsp:cNvPr id="0" name=""/>
        <dsp:cNvSpPr/>
      </dsp:nvSpPr>
      <dsp:spPr>
        <a:xfrm>
          <a:off x="0" y="227402"/>
          <a:ext cx="2575949" cy="436049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оборудование для производственных объектов </a:t>
          </a:r>
          <a:r>
            <a:rPr lang="ru-RU" sz="1200" kern="1200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2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предназначенных для заготовки, хранения, подработки, переработки, сортировки, убоя, охлаждения, подготовки к реализации, погрузки, разгрузки сельскохозяйственной продукции, дикорастущих плодов, грибов и ягод, а также продуктов переработки указанной продукции, оснащения лабораторий производственного контроля качества и безопасности выпускаемой (производимой и перерабатываемой) продукции и проведения государственной ветеринарно-санитарной экспертизы (приобретение оборудования для лабораторного анализа качества сельскохозяйственной продукции)</a:t>
          </a:r>
          <a:endParaRPr lang="ru-RU" sz="1200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7402"/>
        <a:ext cx="2575949" cy="4360499"/>
      </dsp:txXfrm>
    </dsp:sp>
    <dsp:sp modelId="{0BB99976-A251-49E8-8293-5C485301C442}">
      <dsp:nvSpPr>
        <dsp:cNvPr id="0" name=""/>
        <dsp:cNvSpPr/>
      </dsp:nvSpPr>
      <dsp:spPr>
        <a:xfrm>
          <a:off x="2842646" y="220752"/>
          <a:ext cx="2608138" cy="434691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оборудование, приобретаемое </a:t>
          </a:r>
          <a:r>
            <a:rPr lang="ru-RU" sz="1200" kern="1200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2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в соответствии с приказом Министерства сельского хозяйства Российской Федерации от 18.11.2014 № 452 "Об утверждении Классификатора в области </a:t>
          </a:r>
          <a:r>
            <a:rPr lang="ru-RU" sz="1200" kern="1200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аквакультуры</a:t>
          </a:r>
          <a:r>
            <a:rPr lang="ru-RU" sz="12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(рыбоводства)" по номенклатуре, определенной разделом 4 "Объекты рыбоводной инфраструктуры и иные объекты, используемые для осуществления </a:t>
          </a:r>
          <a:r>
            <a:rPr lang="ru-RU" sz="1200" kern="1200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аквакультуры</a:t>
          </a:r>
          <a:r>
            <a:rPr lang="ru-RU" sz="12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(рыбоводства), а также специальные устройства и или технологии", за исключением группы кодов 04.01, 04.02, 04.06."</a:t>
          </a:r>
          <a:endParaRPr lang="ru-RU" sz="1200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2646" y="220752"/>
        <a:ext cx="2608138" cy="4346918"/>
      </dsp:txXfrm>
    </dsp:sp>
    <dsp:sp modelId="{32A3BD5A-6749-423B-9F0F-363E3BADC552}">
      <dsp:nvSpPr>
        <dsp:cNvPr id="0" name=""/>
        <dsp:cNvSpPr/>
      </dsp:nvSpPr>
      <dsp:spPr>
        <a:xfrm>
          <a:off x="5709590" y="222091"/>
          <a:ext cx="2520009" cy="434691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приобретение </a:t>
          </a:r>
          <a:r>
            <a:rPr lang="ru-RU" sz="1300" kern="1200" dirty="0" err="1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3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сельскохозяйственной техники, специализированного транспорта, фургонов, прицепов, полуприцепов для транспортировки, обеспечения сохранности при перевозке и реализации сельскохозяйственной продукции и продуктов ее переработки, соответствующих кодам Общероссийского классификатора продукции по видам экономической деятельности (далее - ОКПД 2</a:t>
          </a:r>
          <a:r>
            <a:rPr lang="ru-RU" sz="9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22.22.19, 27.52.14, 28.13.14, 28.22.17.190, 28.22.18.210, 28.22.18.220 - 28.22.18.224, 28.22.18.230 - 28.22.18.234, 28.22.18.240 - 28.22.18.246, 28.22.18.249, 28.22.18.250 - 28.22.18.254, 28.22.18.255, 28.22.18.260, 28.22.18.269, 28.22.18.320, 28.22.18.390, 28.25.13.115, 28.29.12.110, 28.30.2, 28.30.3, 28.30.5 - 28.30.8, 28.30.91, 28.30.92, 28.30.93, 28.92.25, 28.92.50.000, 28.93.16, 28.93.2, 29.10.41.110 - 29.10.41.112, 29.10.41.120 - 29.10.41.122, 29.10.42.110 - 29.10.42.112, 29.10.42.120 - 29.10.42.122, 29.10.44.000, 29.10.59.240, 29.10.59.280, 29.20.23.120, 29.20.23.130</a:t>
          </a:r>
          <a:endParaRPr lang="ru-RU" sz="800" b="0" u="none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9590" y="222091"/>
        <a:ext cx="2520009" cy="43469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6FB8-976E-4F5C-9453-02ADA7D30A82}">
      <dsp:nvSpPr>
        <dsp:cNvPr id="0" name=""/>
        <dsp:cNvSpPr/>
      </dsp:nvSpPr>
      <dsp:spPr>
        <a:xfrm>
          <a:off x="4501974" y="1083664"/>
          <a:ext cx="2632502" cy="457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10"/>
              </a:lnTo>
              <a:lnTo>
                <a:pt x="2632502" y="230410"/>
              </a:lnTo>
              <a:lnTo>
                <a:pt x="2632502" y="457979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5D2F9927-F41A-40B5-A9CD-A155DFD66C52}">
      <dsp:nvSpPr>
        <dsp:cNvPr id="0" name=""/>
        <dsp:cNvSpPr/>
      </dsp:nvSpPr>
      <dsp:spPr>
        <a:xfrm>
          <a:off x="4456254" y="1083664"/>
          <a:ext cx="91440" cy="4579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410"/>
              </a:lnTo>
              <a:lnTo>
                <a:pt x="55754" y="230410"/>
              </a:lnTo>
              <a:lnTo>
                <a:pt x="55754" y="4579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ED041-3F17-48FB-8F97-3F1EF076090F}">
      <dsp:nvSpPr>
        <dsp:cNvPr id="0" name=""/>
        <dsp:cNvSpPr/>
      </dsp:nvSpPr>
      <dsp:spPr>
        <a:xfrm>
          <a:off x="1889541" y="1083664"/>
          <a:ext cx="2612433" cy="457979"/>
        </a:xfrm>
        <a:custGeom>
          <a:avLst/>
          <a:gdLst/>
          <a:ahLst/>
          <a:cxnLst/>
          <a:rect l="0" t="0" r="0" b="0"/>
          <a:pathLst>
            <a:path>
              <a:moveTo>
                <a:pt x="2612433" y="0"/>
              </a:moveTo>
              <a:lnTo>
                <a:pt x="2612433" y="230410"/>
              </a:lnTo>
              <a:lnTo>
                <a:pt x="0" y="230410"/>
              </a:lnTo>
              <a:lnTo>
                <a:pt x="0" y="457979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9FF0B6FF-154B-452C-A394-1FBFBA3D6B0E}">
      <dsp:nvSpPr>
        <dsp:cNvPr id="0" name=""/>
        <dsp:cNvSpPr/>
      </dsp:nvSpPr>
      <dsp:spPr>
        <a:xfrm>
          <a:off x="2495786" y="0"/>
          <a:ext cx="4012375" cy="1083664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Размер субсидии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превышает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5786" y="0"/>
        <a:ext cx="4012375" cy="1083664"/>
      </dsp:txXfrm>
    </dsp:sp>
    <dsp:sp modelId="{859410A2-AB23-48DD-A279-D669F84CA5CC}">
      <dsp:nvSpPr>
        <dsp:cNvPr id="0" name=""/>
        <dsp:cNvSpPr/>
      </dsp:nvSpPr>
      <dsp:spPr>
        <a:xfrm>
          <a:off x="805877" y="1541644"/>
          <a:ext cx="2167328" cy="3486841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10% затрат 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если выручка от реализации продукции составляет от 100 тыс. рублей до 2500 тыс. рублей включительно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5877" y="1541644"/>
        <a:ext cx="2167328" cy="3486841"/>
      </dsp:txXfrm>
    </dsp:sp>
    <dsp:sp modelId="{5A186A24-EA42-46B0-8819-D2F36279630E}">
      <dsp:nvSpPr>
        <dsp:cNvPr id="0" name=""/>
        <dsp:cNvSpPr/>
      </dsp:nvSpPr>
      <dsp:spPr>
        <a:xfrm>
          <a:off x="3428345" y="1541644"/>
          <a:ext cx="2167328" cy="3496074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12% затрат 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если выручка от реализации продукции составляет от 2501 тыс. рублей до 5000 тыс. рублей включительно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8345" y="1541644"/>
        <a:ext cx="2167328" cy="3496074"/>
      </dsp:txXfrm>
    </dsp:sp>
    <dsp:sp modelId="{BCD54942-45A0-425D-90BF-8AF38A36426E}">
      <dsp:nvSpPr>
        <dsp:cNvPr id="0" name=""/>
        <dsp:cNvSpPr/>
      </dsp:nvSpPr>
      <dsp:spPr>
        <a:xfrm>
          <a:off x="6050812" y="1541644"/>
          <a:ext cx="2167328" cy="3456000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15% затрат 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если выручка от реализации продукции составляет от 5001 тыс. рублей до 10000 тыс. рублей включительно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50812" y="1541644"/>
        <a:ext cx="2167328" cy="3456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B6C1D-7786-4C43-B818-86855E9161DB}">
      <dsp:nvSpPr>
        <dsp:cNvPr id="0" name=""/>
        <dsp:cNvSpPr/>
      </dsp:nvSpPr>
      <dsp:spPr>
        <a:xfrm rot="5400000">
          <a:off x="4850882" y="-1830265"/>
          <a:ext cx="1490491" cy="526694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средства, уплаченные сельскохозяйственным потребительским кооперативом своим членам за произведенную ими сельскохозяйственную продукцию с целью ее дальнейшей реализации или переработки с последующей реализацией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62656" y="130721"/>
        <a:ext cx="5194184" cy="1344971"/>
      </dsp:txXfrm>
    </dsp:sp>
    <dsp:sp modelId="{2AB2B548-893E-48F4-A149-7EDBC928B9A9}">
      <dsp:nvSpPr>
        <dsp:cNvPr id="0" name=""/>
        <dsp:cNvSpPr/>
      </dsp:nvSpPr>
      <dsp:spPr>
        <a:xfrm>
          <a:off x="0" y="2178"/>
          <a:ext cx="2962656" cy="16020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Затраты сельскохозяйственного потребительского кооператива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206" y="80384"/>
        <a:ext cx="2806244" cy="1445642"/>
      </dsp:txXfrm>
    </dsp:sp>
    <dsp:sp modelId="{A9ED7C2B-E32E-430A-94F3-A4F2B40691A6}">
      <dsp:nvSpPr>
        <dsp:cNvPr id="0" name=""/>
        <dsp:cNvSpPr/>
      </dsp:nvSpPr>
      <dsp:spPr>
        <a:xfrm rot="5400000">
          <a:off x="4302792" y="749098"/>
          <a:ext cx="2586671" cy="526694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продукция, содержащаяся в перечне сельскохозяйственной продукции, производство, первичную и последующую (промышленную) переработку которой осуществляют сельскохозяйственные товаропроизводители, а также научные организации, профессиональные образовательные организации, образовательные организации высшего образования в процессе своей научной, научно-технической и (или) образовательной деятельности, утвержденном распоряжением Правительства Российской Федерации от 25 января 2017 г. N 79-р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62656" y="2215506"/>
        <a:ext cx="5140673" cy="2334129"/>
      </dsp:txXfrm>
    </dsp:sp>
    <dsp:sp modelId="{C2B57862-8417-4E62-A4FB-ADCF29030040}">
      <dsp:nvSpPr>
        <dsp:cNvPr id="0" name=""/>
        <dsp:cNvSpPr/>
      </dsp:nvSpPr>
      <dsp:spPr>
        <a:xfrm>
          <a:off x="0" y="1765900"/>
          <a:ext cx="2962656" cy="32333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Сельскохозяйственная продукция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625" y="1910525"/>
        <a:ext cx="2673406" cy="29440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08427-6F02-4622-A7BE-70CE92E08FDB}">
      <dsp:nvSpPr>
        <dsp:cNvPr id="0" name=""/>
        <dsp:cNvSpPr/>
      </dsp:nvSpPr>
      <dsp:spPr>
        <a:xfrm>
          <a:off x="2411" y="32867"/>
          <a:ext cx="1912739" cy="493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Объем продукции, закупленной у одного члена </a:t>
          </a:r>
          <a:r>
            <a:rPr lang="ru-RU" sz="1400" kern="12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не должен превышать 15% от объема продукции, закупленной данным </a:t>
          </a:r>
          <a:r>
            <a:rPr lang="ru-RU" sz="1400" kern="12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у членов кооператива по итогам отчетного периода (квартала) текущего  года, за который предоставляется возмещение затрат.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1" y="32867"/>
        <a:ext cx="1912739" cy="4934889"/>
      </dsp:txXfrm>
    </dsp:sp>
    <dsp:sp modelId="{4C217AAA-71C1-4B5F-9BA8-164D5B9028FF}">
      <dsp:nvSpPr>
        <dsp:cNvPr id="0" name=""/>
        <dsp:cNvSpPr/>
      </dsp:nvSpPr>
      <dsp:spPr>
        <a:xfrm>
          <a:off x="2106423" y="32867"/>
          <a:ext cx="1912739" cy="493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Возмещение части затрат </a:t>
          </a:r>
          <a:r>
            <a:rPr lang="ru-RU" sz="1300" kern="12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на закупку сельскохозяйственной продукции у членов сельскохозяйственного потребительского кооператива за IV квартал отчетного года осуществляется в I квартале года, следующего за отчетным.</a:t>
          </a:r>
          <a:endParaRPr lang="ru-RU" sz="13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423" y="32867"/>
        <a:ext cx="1912739" cy="4934889"/>
      </dsp:txXfrm>
    </dsp:sp>
    <dsp:sp modelId="{075EC651-EF86-4678-8A70-0943A20E0E3A}">
      <dsp:nvSpPr>
        <dsp:cNvPr id="0" name=""/>
        <dsp:cNvSpPr/>
      </dsp:nvSpPr>
      <dsp:spPr>
        <a:xfrm>
          <a:off x="4210436" y="32867"/>
          <a:ext cx="1912739" cy="493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Возмещение части затрат </a:t>
          </a:r>
          <a:r>
            <a:rPr lang="ru-RU" sz="1300" kern="12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на закупку сельскохозяйственной продукции у членов </a:t>
          </a:r>
          <a:r>
            <a:rPr lang="ru-RU" sz="1300" kern="12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возможно за несколько кварталов текущего года, если эти затраты не возмещались ранее в текущем отчетном году.</a:t>
          </a:r>
          <a:endParaRPr lang="ru-RU" sz="13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0436" y="32867"/>
        <a:ext cx="1912739" cy="4934889"/>
      </dsp:txXfrm>
    </dsp:sp>
    <dsp:sp modelId="{CADE7842-780A-476B-BD6E-2A72BE625981}">
      <dsp:nvSpPr>
        <dsp:cNvPr id="0" name=""/>
        <dsp:cNvSpPr/>
      </dsp:nvSpPr>
      <dsp:spPr>
        <a:xfrm>
          <a:off x="6314449" y="32867"/>
          <a:ext cx="1912739" cy="493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Возмещение указанных затрат </a:t>
          </a:r>
          <a:r>
            <a:rPr lang="ru-RU" sz="1300" kern="1200" dirty="0" err="1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СПоК</a:t>
          </a:r>
          <a:r>
            <a:rPr lang="ru-RU" sz="13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за счет иных направлений государственной поддержки не допускается.</a:t>
          </a:r>
          <a:endParaRPr lang="ru-RU" sz="13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14449" y="32867"/>
        <a:ext cx="1912739" cy="4934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162FB-8D61-4B6B-9C6E-6720424E278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69FA1-21D9-42DD-85BF-74CA06D09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5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9FA1-21D9-42DD-85BF-74CA06D09EC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41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0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3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5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5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0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7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3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7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3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8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1BDC-449F-4DBB-A165-B56BD2D888BD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BE0CE-C507-455B-BB51-DF66CA570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enagroconsult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Субсидии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сельскохозяйственным потребительским кооперативам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 возмещение части затрат, понесенных в текущем году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27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Список необходимых документов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справка-расчет;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просроченной задолженности перед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бюджетной системой РФ;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просроченной (более трех месяцев) задолженности по заработной плате (за исключением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Л(П)Х);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договора купли-продажи;</a:t>
            </a:r>
          </a:p>
          <a:p>
            <a:pPr lvl="0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акта приема-передачи;</a:t>
            </a:r>
          </a:p>
          <a:p>
            <a:pPr lvl="0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универсального передаточного документа (либо копия счета-фактуры и товарной накладной);</a:t>
            </a:r>
          </a:p>
          <a:p>
            <a:pPr lvl="0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платежных поручений (иных банковских документов), подтверждающих факт оплаты;</a:t>
            </a:r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документа, подтверждающего дату изготовления сельскохозяйственной техники, оборудования для переработки сельскохозяйственной продукции (за исключением продукции свиноводства) и мобильных торговых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3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>
                <a:solidFill>
                  <a:prstClr val="white"/>
                </a:solidFill>
                <a:latin typeface="Arial Black" panose="020B0A04020102020204" pitchFamily="34" charset="0"/>
              </a:rPr>
              <a:t>Субсидия на возмещение части затрат, связанных с </a:t>
            </a:r>
            <a:r>
              <a:rPr lang="ru-RU" sz="1800" b="1" kern="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приобретением </a:t>
            </a:r>
            <a:r>
              <a:rPr lang="ru-RU" sz="1800" b="1" kern="0" dirty="0">
                <a:solidFill>
                  <a:schemeClr val="bg1"/>
                </a:solidFill>
                <a:latin typeface="Arial Black" panose="020B0A04020102020204" pitchFamily="34" charset="0"/>
              </a:rPr>
              <a:t>имущества с использованием части средств гранта «</a:t>
            </a:r>
            <a:r>
              <a:rPr lang="ru-RU" sz="1800" b="1" kern="0" dirty="0" err="1">
                <a:solidFill>
                  <a:schemeClr val="bg1"/>
                </a:solidFill>
                <a:latin typeface="Arial Black" panose="020B0A04020102020204" pitchFamily="34" charset="0"/>
              </a:rPr>
              <a:t>Агростартап</a:t>
            </a:r>
            <a:r>
              <a:rPr lang="ru-RU" sz="1800" b="1" kern="0" dirty="0">
                <a:solidFill>
                  <a:schemeClr val="bg1"/>
                </a:solidFill>
                <a:latin typeface="Arial Black" panose="020B0A04020102020204" pitchFamily="34" charset="0"/>
              </a:rPr>
              <a:t>», внесенных К(Ф)Х в неделимый фонд </a:t>
            </a:r>
            <a:r>
              <a:rPr lang="ru-RU" sz="1800" b="1" kern="0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СПоК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49707"/>
              </p:ext>
            </p:extLst>
          </p:nvPr>
        </p:nvGraphicFramePr>
        <p:xfrm>
          <a:off x="467544" y="1196752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6293" y="6093296"/>
            <a:ext cx="727141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освоения средств не более 18 месяцев со дня их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2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Субсидия на возмещение части затрат, связанных с закупкой сельскохозяйственной продукции у членов </a:t>
            </a:r>
            <a:r>
              <a:rPr lang="ru-RU" sz="2400" dirty="0" err="1" smtClean="0">
                <a:latin typeface="Arial Black" panose="020B0A04020102020204" pitchFamily="34" charset="0"/>
              </a:rPr>
              <a:t>СПоК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344849"/>
              </p:ext>
            </p:extLst>
          </p:nvPr>
        </p:nvGraphicFramePr>
        <p:xfrm>
          <a:off x="59991" y="1781785"/>
          <a:ext cx="9024019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8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953753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06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Возмещение части затрат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921792"/>
              </p:ext>
            </p:extLst>
          </p:nvPr>
        </p:nvGraphicFramePr>
        <p:xfrm>
          <a:off x="457200" y="112553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70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Список необходимых документов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справка-расчет;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просроченной задолженности перед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бюджетной системой РФ;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просроченной (более трех месяцев) задолженности по заработной плате (за исключением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Л(П)Х);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закупочных актов на закупку сельскохозяйственной продукции у членов </a:t>
            </a:r>
            <a:r>
              <a:rPr lang="ru-RU" sz="2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отчетный период по форме, утвержденной нормативным правовым актом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комитета АПК;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накладных и (или) универсальных передаточных документов                    на реализацию закупленной сельскохозяйственной продукции за текущий год по форме, утвержденной нормативным правовым актом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комитета АПК.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9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941168"/>
            <a:ext cx="5688632" cy="168905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http//agroconsult.lenreg.ru/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lenagroconsult@yandex.ru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Телефон: +7 (812) 456-11-62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Группа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ВКонтакте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https://vk.com/agentstvoapklo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Кто может получить субсидию?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124744"/>
            <a:ext cx="7128792" cy="4752528"/>
          </a:xfrm>
          <a:prstGeom prst="rect">
            <a:avLst/>
          </a:prstGeom>
          <a:ln w="1270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зарегистрированный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сельской территории Ленинградской области и объединяющий не менее 5 Л(П)Х и (или) 3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иных сельскохозяйственных товаропроизводителей. </a:t>
            </a:r>
          </a:p>
          <a:p>
            <a:pPr lvl="0" algn="ctr"/>
            <a:endParaRPr lang="ru-R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кроме Л(П)Х, должны отвечать критериям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микропредприятия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 smtClean="0"/>
              <a:t>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681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Сельские территории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Ленинградской области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472" y="1484784"/>
            <a:ext cx="7776864" cy="2304256"/>
          </a:xfrm>
        </p:spPr>
        <p:txBody>
          <a:bodyPr>
            <a:normAutofit lnSpcReduction="10000"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муниципальных образованиях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поселений ЛО – все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населенные пункты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>
              <a:spcBef>
                <a:spcPts val="0"/>
              </a:spcBef>
              <a:buFont typeface="+mj-lt"/>
              <a:buAutoNum type="arabicPeriod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образованиях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городских поселений ЛО – перечень сельских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территорий Ленинградской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утвержден 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распоряжением комитета по агропромышленному 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рыбохозяйственному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комплексу Ленинградской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16.07.2019 № 113 </a:t>
            </a:r>
          </a:p>
          <a:p>
            <a:pPr marL="228600" indent="-228600" algn="ctr">
              <a:buFont typeface="+mj-lt"/>
              <a:buAutoNum type="arabicPeriod"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56" y="3717032"/>
            <a:ext cx="6264696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0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6864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Условия субсидирования  </a:t>
            </a:r>
            <a:r>
              <a:rPr lang="ru-RU" sz="4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9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9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40364"/>
              </p:ext>
            </p:extLst>
          </p:nvPr>
        </p:nvGraphicFramePr>
        <p:xfrm>
          <a:off x="467544" y="1124744"/>
          <a:ext cx="8229600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325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Затраты, возмещаемые за счет субсидии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921226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47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Arial Black" panose="020B0A04020102020204" pitchFamily="34" charset="0"/>
              </a:rPr>
              <a:t/>
            </a:r>
            <a:br>
              <a:rPr lang="ru-RU" sz="1800" dirty="0" smtClean="0">
                <a:latin typeface="Arial Black" panose="020B0A04020102020204" pitchFamily="34" charset="0"/>
              </a:rPr>
            </a:br>
            <a:r>
              <a:rPr lang="ru-RU" sz="1800" dirty="0" smtClean="0">
                <a:latin typeface="Arial Black" panose="020B0A04020102020204" pitchFamily="34" charset="0"/>
              </a:rPr>
              <a:t/>
            </a:r>
            <a:br>
              <a:rPr lang="ru-RU" sz="1800" dirty="0" smtClean="0">
                <a:latin typeface="Arial Black" panose="020B0A04020102020204" pitchFamily="34" charset="0"/>
              </a:rPr>
            </a:br>
            <a:r>
              <a:rPr lang="ru-RU" sz="2000" dirty="0">
                <a:solidFill>
                  <a:prstClr val="white"/>
                </a:solidFill>
                <a:latin typeface="Arial Black" panose="020B0A04020102020204" pitchFamily="34" charset="0"/>
              </a:rPr>
              <a:t>Субсидия на возмещение части затрат, связанных с </a:t>
            </a:r>
            <a:r>
              <a:rPr lang="ru-RU" sz="20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п</a:t>
            </a:r>
            <a:r>
              <a:rPr lang="ru-RU" sz="2000" dirty="0" smtClean="0">
                <a:latin typeface="Arial Black" panose="020B0A04020102020204" pitchFamily="34" charset="0"/>
              </a:rPr>
              <a:t>риобретением </a:t>
            </a:r>
            <a:r>
              <a:rPr lang="ru-RU" sz="2000" dirty="0">
                <a:latin typeface="Arial Black" panose="020B0A04020102020204" pitchFamily="34" charset="0"/>
              </a:rPr>
              <a:t>имущества в целях последующей передачи (реализации) приобретенного имущества в собственность членов </a:t>
            </a:r>
            <a:r>
              <a:rPr lang="ru-RU" sz="2000" dirty="0" err="1" smtClean="0">
                <a:latin typeface="Arial Black" panose="020B0A04020102020204" pitchFamily="34" charset="0"/>
              </a:rPr>
              <a:t>СПоК</a:t>
            </a:r>
            <a:r>
              <a:rPr lang="ru-RU" sz="2000" dirty="0" smtClean="0"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/>
            </a:r>
            <a:br>
              <a:rPr lang="ru-RU" sz="2000" dirty="0">
                <a:latin typeface="Arial Black" panose="020B0A04020102020204" pitchFamily="34" charset="0"/>
              </a:rPr>
            </a:br>
            <a:endParaRPr lang="ru-RU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220913"/>
              </p:ext>
            </p:extLst>
          </p:nvPr>
        </p:nvGraphicFramePr>
        <p:xfrm>
          <a:off x="467544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В перечень имущества входят: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72277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27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Список необходимых документов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справка-расчет;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просроченной задолженности перед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бюджетной системой РФ;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просроченной (более трех месяцев) задолженности по заработной плате (за исключением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Л(П)Х);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договора купли-продажи;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акта приема-передачи;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универсального передаточного документа (либо копия счета-фактуры и товарной накладной);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платежных поручений (иных банковских документов), подтверждающих факт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оплаты.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prstClr val="white"/>
                </a:solidFill>
                <a:latin typeface="Arial Black" panose="020B0A04020102020204" pitchFamily="34" charset="0"/>
              </a:rPr>
              <a:t>Субсидия на возмещение части затрат, связанных с </a:t>
            </a:r>
            <a:r>
              <a:rPr lang="ru-RU" sz="20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п</a:t>
            </a:r>
            <a:r>
              <a:rPr lang="ru-RU" sz="2000" dirty="0" smtClean="0">
                <a:latin typeface="Arial Black" panose="020B0A04020102020204" pitchFamily="34" charset="0"/>
              </a:rPr>
              <a:t>риобретением </a:t>
            </a:r>
            <a:r>
              <a:rPr lang="ru-RU" sz="2000" dirty="0">
                <a:latin typeface="Arial Black" panose="020B0A04020102020204" pitchFamily="34" charset="0"/>
              </a:rPr>
              <a:t>сельскохозяйственной техники, оборудования для переработки сельхозпродукции (за исключением свиноводства) и мобильных торговых объектов для оказания услуг членам </a:t>
            </a:r>
            <a:r>
              <a:rPr lang="ru-RU" sz="2000" dirty="0" err="1" smtClean="0">
                <a:latin typeface="Arial Black" panose="020B0A04020102020204" pitchFamily="34" charset="0"/>
              </a:rPr>
              <a:t>СПоК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129298"/>
              </p:ext>
            </p:extLst>
          </p:nvPr>
        </p:nvGraphicFramePr>
        <p:xfrm>
          <a:off x="468313" y="213285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9669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1261</Words>
  <Application>Microsoft Office PowerPoint</Application>
  <PresentationFormat>Экран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Субсидии сельскохозяйственным потребительским кооперативам на возмещение части затрат, понесенных в текущем году </vt:lpstr>
      <vt:lpstr>Кто может получить субсидию?</vt:lpstr>
      <vt:lpstr>Сельские территории Ленинградской области </vt:lpstr>
      <vt:lpstr> Условия субсидирования   </vt:lpstr>
      <vt:lpstr>Затраты, возмещаемые за счет субсидии </vt:lpstr>
      <vt:lpstr>  Субсидия на возмещение части затрат, связанных с приобретением имущества в целях последующей передачи (реализации) приобретенного имущества в собственность членов СПоК  </vt:lpstr>
      <vt:lpstr>В перечень имущества входят:</vt:lpstr>
      <vt:lpstr>Список необходимых документов</vt:lpstr>
      <vt:lpstr>Субсидия на возмещение части затрат, связанных с приобретением сельскохозяйственной техники, оборудования для переработки сельхозпродукции (за исключением свиноводства) и мобильных торговых объектов для оказания услуг членам СПоК</vt:lpstr>
      <vt:lpstr>Список необходимых документов</vt:lpstr>
      <vt:lpstr>Субсидия на возмещение части затрат, связанных с приобретением имущества с использованием части средств гранта «Агростартап», внесенных К(Ф)Х в неделимый фонд СПоК</vt:lpstr>
      <vt:lpstr>Субсидия на возмещение части затрат, связанных с закупкой сельскохозяйственной продукции у членов СПоК</vt:lpstr>
      <vt:lpstr>Презентация PowerPoint</vt:lpstr>
      <vt:lpstr>Возмещение части затрат </vt:lpstr>
      <vt:lpstr>Список необходимых документов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Субсидия «Затраты сельскохозяйственного потребительского кооператива»</dc:title>
  <dc:creator>Дарья Олеговна Куценко</dc:creator>
  <cp:lastModifiedBy>Людмила Артемовна ТЕМРАЗЯН</cp:lastModifiedBy>
  <cp:revision>30</cp:revision>
  <dcterms:created xsi:type="dcterms:W3CDTF">2019-08-09T09:41:05Z</dcterms:created>
  <dcterms:modified xsi:type="dcterms:W3CDTF">2019-10-15T14:14:43Z</dcterms:modified>
</cp:coreProperties>
</file>