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6" r:id="rId2"/>
  </p:sldMasterIdLst>
  <p:notesMasterIdLst>
    <p:notesMasterId r:id="rId25"/>
  </p:notesMasterIdLst>
  <p:sldIdLst>
    <p:sldId id="1006" r:id="rId3"/>
    <p:sldId id="943" r:id="rId4"/>
    <p:sldId id="946" r:id="rId5"/>
    <p:sldId id="889" r:id="rId6"/>
    <p:sldId id="988" r:id="rId7"/>
    <p:sldId id="280" r:id="rId8"/>
    <p:sldId id="278" r:id="rId9"/>
    <p:sldId id="1004" r:id="rId10"/>
    <p:sldId id="281" r:id="rId11"/>
    <p:sldId id="1005" r:id="rId12"/>
    <p:sldId id="989" r:id="rId13"/>
    <p:sldId id="990" r:id="rId14"/>
    <p:sldId id="279" r:id="rId15"/>
    <p:sldId id="992" r:id="rId16"/>
    <p:sldId id="996" r:id="rId17"/>
    <p:sldId id="994" r:id="rId18"/>
    <p:sldId id="894" r:id="rId19"/>
    <p:sldId id="428" r:id="rId20"/>
    <p:sldId id="999" r:id="rId21"/>
    <p:sldId id="1000" r:id="rId22"/>
    <p:sldId id="429" r:id="rId23"/>
    <p:sldId id="1001" r:id="rId24"/>
  </p:sldIdLst>
  <p:sldSz cx="12192000" cy="6858000"/>
  <p:notesSz cx="6797675" cy="9926638"/>
  <p:embeddedFontLst>
    <p:embeddedFont>
      <p:font typeface="Mongolian Baiti" panose="03000500000000000000" pitchFamily="66" charset="0"/>
      <p:regular r:id="rId26"/>
    </p:embeddedFont>
    <p:embeddedFont>
      <p:font typeface="Montserrat Medium" pitchFamily="2" charset="-52"/>
      <p:regular r:id="rId27"/>
      <p:italic r:id="rId28"/>
    </p:embeddedFont>
    <p:embeddedFont>
      <p:font typeface="Tektur" pitchFamily="2" charset="0"/>
      <p:regular r:id="rId29"/>
      <p:bold r:id="rId30"/>
    </p:embeddedFont>
    <p:embeddedFont>
      <p:font typeface="Montserrat" pitchFamily="2" charset="-52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9" userDrawn="1">
          <p15:clr>
            <a:srgbClr val="A4A3A4"/>
          </p15:clr>
        </p15:guide>
        <p15:guide id="2" pos="385" userDrawn="1">
          <p15:clr>
            <a:srgbClr val="A4A3A4"/>
          </p15:clr>
        </p15:guide>
        <p15:guide id="3" orient="horz" pos="440" userDrawn="1">
          <p15:clr>
            <a:srgbClr val="A4A3A4"/>
          </p15:clr>
        </p15:guide>
        <p15:guide id="4" orient="horz" pos="2815" userDrawn="1">
          <p15:clr>
            <a:srgbClr val="A4A3A4"/>
          </p15:clr>
        </p15:guide>
        <p15:guide id="5" pos="3894" userDrawn="1">
          <p15:clr>
            <a:srgbClr val="A4A3A4"/>
          </p15:clr>
        </p15:guide>
        <p15:guide id="6" orient="horz" pos="3997" userDrawn="1">
          <p15:clr>
            <a:srgbClr val="A4A3A4"/>
          </p15:clr>
        </p15:guide>
        <p15:guide id="7" pos="7286" userDrawn="1">
          <p15:clr>
            <a:srgbClr val="A4A3A4"/>
          </p15:clr>
        </p15:guide>
        <p15:guide id="8" pos="2138" userDrawn="1">
          <p15:clr>
            <a:srgbClr val="A4A3A4"/>
          </p15:clr>
        </p15:guide>
        <p15:guide id="9" orient="horz" pos="59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20471161209" initials="2" lastIdx="2" clrIdx="0"/>
  <p:cmAuthor id="1" name="Гаркуша Наталья Сергеевна" initials="ГНС" lastIdx="8" clrIdx="0"/>
  <p:cmAuthor id="2" name="Lenovo" initials="L" lastIdx="9" clrIdx="1"/>
  <p:cmAuthor id="3" name="Калинина" initials=" Е.Д.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C6BC"/>
    <a:srgbClr val="C8EBFF"/>
    <a:srgbClr val="92D050"/>
    <a:srgbClr val="224AA0"/>
    <a:srgbClr val="A4769D"/>
    <a:srgbClr val="378EDF"/>
    <a:srgbClr val="FFFFFF"/>
    <a:srgbClr val="0D8B94"/>
    <a:srgbClr val="5868B0"/>
    <a:srgbClr val="50D0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98" autoAdjust="0"/>
    <p:restoredTop sz="94206" autoAdjust="0"/>
  </p:normalViewPr>
  <p:slideViewPr>
    <p:cSldViewPr snapToGrid="0" showGuides="1">
      <p:cViewPr varScale="1">
        <p:scale>
          <a:sx n="109" d="100"/>
          <a:sy n="109" d="100"/>
        </p:scale>
        <p:origin x="534" y="90"/>
      </p:cViewPr>
      <p:guideLst>
        <p:guide orient="horz" pos="959"/>
        <p:guide pos="385"/>
        <p:guide orient="horz" pos="440"/>
        <p:guide orient="horz" pos="2815"/>
        <p:guide pos="3894"/>
        <p:guide orient="horz" pos="3997"/>
        <p:guide pos="7286"/>
        <p:guide pos="2138"/>
        <p:guide orient="horz" pos="59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274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596BF-705A-45FA-8F35-34C6B495D9F7}" type="datetimeFigureOut">
              <a:rPr lang="ru-RU" smtClean="0"/>
              <a:t>23.06.2026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40F52-8930-41A7-A657-7022136F3B7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ru-RU" altLang="en-US"/>
              <a:t>пресс-служба района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пресс-служба района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0F52-8930-41A7-A657-7022136F3B78}" type="slidenum">
              <a:rPr lang="ru-RU" smtClean="0"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пресс-служба района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0F52-8930-41A7-A657-7022136F3B78}" type="slidenum">
              <a:rPr lang="ru-RU" smtClean="0"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пресс-служба района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0F52-8930-41A7-A657-7022136F3B78}" type="slidenum">
              <a:rPr lang="ru-RU" smtClean="0"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ru-RU" altLang="en-US"/>
              <a:t>сток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6c5dec25ff_0_99:notes"/>
          <p:cNvSpPr txBox="1">
            <a:spLocks noGrp="1"/>
          </p:cNvSpPr>
          <p:nvPr>
            <p:ph type="body" idx="1"/>
          </p:nvPr>
        </p:nvSpPr>
        <p:spPr>
          <a:xfrm>
            <a:off x="362659" y="6706698"/>
            <a:ext cx="2901330" cy="5487160"/>
          </a:xfrm>
          <a:prstGeom prst="rect">
            <a:avLst/>
          </a:prstGeom>
        </p:spPr>
        <p:txBody>
          <a:bodyPr spcFirstLastPara="1" wrap="square" lIns="88179" tIns="44078" rIns="88179" bIns="4407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54" name="Google Shape;254;g36c5dec25ff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365375" y="1743075"/>
            <a:ext cx="8358188" cy="47021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 dirty="0">
              <a:sym typeface="+mn-ea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5F602-F76D-4775-B230-905004AE93BD}" type="slidenum">
              <a:rPr lang="ru-RU" smtClean="0"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 dirty="0">
              <a:sym typeface="+mn-ea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сообщество АЮ в тг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D40F52-8930-41A7-A657-7022136F3B78}" type="slidenum">
              <a:rPr lang="ru-RU" smtClean="0"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ru-RU" altLang="en-US"/>
              <a:t>стоковое фото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ru-RU" altLang="en-US" dirty="0"/>
              <a:t>стоковое фото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пресс-служба района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0F52-8930-41A7-A657-7022136F3B78}" type="slidenum">
              <a:rPr lang="ru-RU" smtClean="0"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26097" y="646779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Tektur" pitchFamily="2" charset="0"/>
              </a:defRPr>
            </a:lvl1pPr>
          </a:lstStyle>
          <a:p>
            <a:r>
              <a:rPr lang="en-US"/>
              <a:t>lenoblinvest.ru</a:t>
            </a:r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36F3-FC6F-4BA8-B19A-6D09E181B71C}" type="datetimeFigureOut">
              <a:rPr lang="ru-RU" smtClean="0"/>
              <a:t>23.06.2026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9A062-C15A-4EA6-AA7F-CE6F6FB9DE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36F3-FC6F-4BA8-B19A-6D09E181B71C}" type="datetimeFigureOut">
              <a:rPr lang="ru-RU" smtClean="0"/>
              <a:t>23.06.2026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9A062-C15A-4EA6-AA7F-CE6F6FB9DE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36F3-FC6F-4BA8-B19A-6D09E181B71C}" type="datetimeFigureOut">
              <a:rPr lang="ru-RU" smtClean="0"/>
              <a:t>23.06.2026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9A062-C15A-4EA6-AA7F-CE6F6FB9DE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36F3-FC6F-4BA8-B19A-6D09E181B71C}" type="datetimeFigureOut">
              <a:rPr lang="ru-RU" smtClean="0"/>
              <a:t>23.06.2026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9A062-C15A-4EA6-AA7F-CE6F6FB9DE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36F3-FC6F-4BA8-B19A-6D09E181B71C}" type="datetimeFigureOut">
              <a:rPr lang="ru-RU" smtClean="0"/>
              <a:t>23.06.2026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9A062-C15A-4EA6-AA7F-CE6F6FB9DE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36F3-FC6F-4BA8-B19A-6D09E181B71C}" type="datetimeFigureOut">
              <a:rPr lang="ru-RU" smtClean="0"/>
              <a:t>23.06.2026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9A062-C15A-4EA6-AA7F-CE6F6FB9DE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36F3-FC6F-4BA8-B19A-6D09E181B71C}" type="datetimeFigureOut">
              <a:rPr lang="ru-RU" smtClean="0"/>
              <a:t>23.06.2026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9A062-C15A-4EA6-AA7F-CE6F6FB9DE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36F3-FC6F-4BA8-B19A-6D09E181B71C}" type="datetimeFigureOut">
              <a:rPr lang="ru-RU" smtClean="0"/>
              <a:t>23.06.2026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9A062-C15A-4EA6-AA7F-CE6F6FB9DE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36F3-FC6F-4BA8-B19A-6D09E181B71C}" type="datetimeFigureOut">
              <a:rPr lang="ru-RU" smtClean="0"/>
              <a:t>23.06.2026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9A062-C15A-4EA6-AA7F-CE6F6FB9DE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26097" y="646779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Tektur" pitchFamily="2" charset="0"/>
              </a:defRPr>
            </a:lvl1pPr>
          </a:lstStyle>
          <a:p>
            <a:r>
              <a:rPr lang="en-US"/>
              <a:t>lenoblinvest.ru</a:t>
            </a:r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26097" y="646779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Tektur" pitchFamily="2" charset="0"/>
              </a:defRPr>
            </a:lvl1pPr>
          </a:lstStyle>
          <a:p>
            <a:r>
              <a:rPr lang="en-US"/>
              <a:t>lenoblinvest.ru</a:t>
            </a:r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23;p5"/>
          <p:cNvSpPr txBox="1"/>
          <p:nvPr userDrawn="1"/>
        </p:nvSpPr>
        <p:spPr>
          <a:xfrm>
            <a:off x="8343" y="6532526"/>
            <a:ext cx="492821" cy="288784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rgbClr val="153F9B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hangingPunct="0">
              <a:defRPr/>
            </a:pPr>
            <a:fld id="{86CB4B4D-7CA3-9044-876B-883B54F8677D}" type="slidenum">
              <a:rPr lang="ru-RU" sz="1400" b="1" kern="0" smtClean="0">
                <a:solidFill>
                  <a:schemeClr val="tx1">
                    <a:lumMod val="75000"/>
                    <a:lumOff val="25000"/>
                  </a:schemeClr>
                </a:solidFill>
                <a:latin typeface="Tektur" pitchFamily="2" charset="0"/>
                <a:cs typeface="Arial" panose="020B0604020202020204"/>
                <a:sym typeface="Arial" panose="020B0604020202020204"/>
              </a:rPr>
              <a:t>‹#›</a:t>
            </a:fld>
            <a:endParaRPr lang="ru-RU" sz="1400" b="1" kern="0" dirty="0">
              <a:solidFill>
                <a:schemeClr val="tx1">
                  <a:lumMod val="75000"/>
                  <a:lumOff val="25000"/>
                </a:schemeClr>
              </a:solidFill>
              <a:latin typeface="Tektur" pitchFamily="2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089" y="6312108"/>
            <a:ext cx="9748911" cy="5636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B24468F-6682-48AA-B5F4-BEF8E7F9833C}" type="datetimeFigureOut">
              <a:rPr lang="ru-RU" smtClean="0"/>
              <a:t>23.06.2026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lenoblinvest.ru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Заголовок и объект">
  <p:cSld name="5_Заголовок и объект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36F3-FC6F-4BA8-B19A-6D09E181B71C}" type="datetimeFigureOut">
              <a:rPr lang="ru-RU" smtClean="0"/>
              <a:t>23.06.2026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9A062-C15A-4EA6-AA7F-CE6F6FB9DE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36F3-FC6F-4BA8-B19A-6D09E181B71C}" type="datetimeFigureOut">
              <a:rPr lang="ru-RU" smtClean="0"/>
              <a:t>23.06.2026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9A062-C15A-4EA6-AA7F-CE6F6FB9DE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26097" y="646779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Tektur" pitchFamily="2" charset="0"/>
              </a:defRPr>
            </a:lvl1pPr>
          </a:lstStyle>
          <a:p>
            <a:r>
              <a:rPr lang="en-US"/>
              <a:t>lenoblinvest.ru</a:t>
            </a:r>
            <a:endParaRPr lang="ru-RU" dirty="0"/>
          </a:p>
        </p:txBody>
      </p:sp>
      <p:sp>
        <p:nvSpPr>
          <p:cNvPr id="7" name="Google Shape;323;p5"/>
          <p:cNvSpPr txBox="1"/>
          <p:nvPr/>
        </p:nvSpPr>
        <p:spPr>
          <a:xfrm>
            <a:off x="8343" y="6532526"/>
            <a:ext cx="492821" cy="288784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rgbClr val="153F9B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hangingPunct="0">
              <a:defRPr/>
            </a:pPr>
            <a:fld id="{86CB4B4D-7CA3-9044-876B-883B54F8677D}" type="slidenum">
              <a:rPr lang="ru-RU" sz="1400" b="1" kern="0" smtClean="0">
                <a:solidFill>
                  <a:schemeClr val="tx1">
                    <a:lumMod val="75000"/>
                    <a:lumOff val="25000"/>
                  </a:schemeClr>
                </a:solidFill>
                <a:latin typeface="Tektur" pitchFamily="2" charset="0"/>
                <a:cs typeface="Arial" panose="020B0604020202020204"/>
                <a:sym typeface="Arial" panose="020B0604020202020204"/>
              </a:rPr>
              <a:t>‹#›</a:t>
            </a:fld>
            <a:endParaRPr lang="ru-RU" sz="1400" b="1" kern="0" dirty="0">
              <a:solidFill>
                <a:schemeClr val="tx1">
                  <a:lumMod val="75000"/>
                  <a:lumOff val="25000"/>
                </a:schemeClr>
              </a:solidFill>
              <a:latin typeface="Tektur" pitchFamily="2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089" y="6312108"/>
            <a:ext cx="9748911" cy="563648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510591" y="6532526"/>
            <a:ext cx="0" cy="23567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436F3-FC6F-4BA8-B19A-6D09E181B71C}" type="datetimeFigureOut">
              <a:rPr lang="ru-RU" smtClean="0"/>
              <a:t>23.06.2026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9A062-C15A-4EA6-AA7F-CE6F6FB9DE2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1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7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38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9.jp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38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hyperlink" Target="http://www.pl36.ru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6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svg"/><Relationship Id="rId18" Type="http://schemas.openxmlformats.org/officeDocument/2006/relationships/image" Target="../media/image85.jpeg"/><Relationship Id="rId3" Type="http://schemas.openxmlformats.org/officeDocument/2006/relationships/image" Target="../media/image71.png"/><Relationship Id="rId21" Type="http://schemas.openxmlformats.org/officeDocument/2006/relationships/image" Target="../media/image88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4.png"/><Relationship Id="rId2" Type="http://schemas.openxmlformats.org/officeDocument/2006/relationships/image" Target="../media/image70.jpeg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11" Type="http://schemas.openxmlformats.org/officeDocument/2006/relationships/image" Target="../media/image79.jpeg"/><Relationship Id="rId5" Type="http://schemas.openxmlformats.org/officeDocument/2006/relationships/image" Target="../media/image73.png"/><Relationship Id="rId15" Type="http://schemas.openxmlformats.org/officeDocument/2006/relationships/image" Target="../media/image82.jpeg"/><Relationship Id="rId10" Type="http://schemas.openxmlformats.org/officeDocument/2006/relationships/image" Target="../media/image78.jpeg"/><Relationship Id="rId19" Type="http://schemas.openxmlformats.org/officeDocument/2006/relationships/image" Target="../media/image86.jpeg"/><Relationship Id="rId4" Type="http://schemas.openxmlformats.org/officeDocument/2006/relationships/image" Target="../media/image72.png"/><Relationship Id="rId9" Type="http://schemas.openxmlformats.org/officeDocument/2006/relationships/image" Target="../media/image77.jpeg"/><Relationship Id="rId14" Type="http://schemas.openxmlformats.org/officeDocument/2006/relationships/image" Target="../media/image81.png"/><Relationship Id="rId22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png"/><Relationship Id="rId5" Type="http://schemas.openxmlformats.org/officeDocument/2006/relationships/image" Target="../media/image1.png"/><Relationship Id="rId4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jpeg"/><Relationship Id="rId7" Type="http://schemas.openxmlformats.org/officeDocument/2006/relationships/image" Target="../media/image100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9.png"/><Relationship Id="rId11" Type="http://schemas.openxmlformats.org/officeDocument/2006/relationships/image" Target="../media/image5.png"/><Relationship Id="rId5" Type="http://schemas.openxmlformats.org/officeDocument/2006/relationships/image" Target="../media/image98.png"/><Relationship Id="rId10" Type="http://schemas.openxmlformats.org/officeDocument/2006/relationships/image" Target="../media/image4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jpeg"/><Relationship Id="rId10" Type="http://schemas.openxmlformats.org/officeDocument/2006/relationships/image" Target="../media/image26.png"/><Relationship Id="rId19" Type="http://schemas.openxmlformats.org/officeDocument/2006/relationships/image" Target="../media/image35.jpeg"/><Relationship Id="rId4" Type="http://schemas.openxmlformats.org/officeDocument/2006/relationships/image" Target="../media/image20.jpeg"/><Relationship Id="rId9" Type="http://schemas.openxmlformats.org/officeDocument/2006/relationships/image" Target="../media/image25.png"/><Relationship Id="rId1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40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38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ject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" t="17074" r="2134" b="-1"/>
          <a:stretch>
            <a:fillRect/>
          </a:stretch>
        </p:blipFill>
        <p:spPr>
          <a:xfrm flipH="1">
            <a:off x="0" y="0"/>
            <a:ext cx="12202795" cy="6858635"/>
          </a:xfrm>
          <a:prstGeom prst="rect">
            <a:avLst/>
          </a:prstGeom>
        </p:spPr>
      </p:pic>
      <p:sp>
        <p:nvSpPr>
          <p:cNvPr id="6" name="Прямоугольник 11"/>
          <p:cNvSpPr/>
          <p:nvPr/>
        </p:nvSpPr>
        <p:spPr>
          <a:xfrm>
            <a:off x="-32158" y="2528343"/>
            <a:ext cx="7804558" cy="3090280"/>
          </a:xfrm>
          <a:custGeom>
            <a:avLst/>
            <a:gdLst>
              <a:gd name="connsiteX0" fmla="*/ 0 w 9206113"/>
              <a:gd name="connsiteY0" fmla="*/ 0 h 2041864"/>
              <a:gd name="connsiteX1" fmla="*/ 9206113 w 9206113"/>
              <a:gd name="connsiteY1" fmla="*/ 0 h 2041864"/>
              <a:gd name="connsiteX2" fmla="*/ 9206113 w 9206113"/>
              <a:gd name="connsiteY2" fmla="*/ 2041864 h 2041864"/>
              <a:gd name="connsiteX3" fmla="*/ 0 w 9206113"/>
              <a:gd name="connsiteY3" fmla="*/ 2041864 h 2041864"/>
              <a:gd name="connsiteX4" fmla="*/ 0 w 9206113"/>
              <a:gd name="connsiteY4" fmla="*/ 0 h 2041864"/>
              <a:gd name="connsiteX0-1" fmla="*/ 0 w 9206113"/>
              <a:gd name="connsiteY0-2" fmla="*/ 0 h 2041864"/>
              <a:gd name="connsiteX1-3" fmla="*/ 9206113 w 9206113"/>
              <a:gd name="connsiteY1-4" fmla="*/ 0 h 2041864"/>
              <a:gd name="connsiteX2-5" fmla="*/ 8336101 w 9206113"/>
              <a:gd name="connsiteY2-6" fmla="*/ 2041864 h 2041864"/>
              <a:gd name="connsiteX3-7" fmla="*/ 0 w 9206113"/>
              <a:gd name="connsiteY3-8" fmla="*/ 2041864 h 2041864"/>
              <a:gd name="connsiteX4-9" fmla="*/ 0 w 9206113"/>
              <a:gd name="connsiteY4-10" fmla="*/ 0 h 2041864"/>
              <a:gd name="connsiteX0-11" fmla="*/ 0 w 9206113"/>
              <a:gd name="connsiteY0-12" fmla="*/ 0 h 2041864"/>
              <a:gd name="connsiteX1-13" fmla="*/ 9206113 w 9206113"/>
              <a:gd name="connsiteY1-14" fmla="*/ 0 h 2041864"/>
              <a:gd name="connsiteX2-15" fmla="*/ 8753352 w 9206113"/>
              <a:gd name="connsiteY2-16" fmla="*/ 1038688 h 2041864"/>
              <a:gd name="connsiteX3-17" fmla="*/ 8336101 w 9206113"/>
              <a:gd name="connsiteY3-18" fmla="*/ 2041864 h 2041864"/>
              <a:gd name="connsiteX4-19" fmla="*/ 0 w 9206113"/>
              <a:gd name="connsiteY4-20" fmla="*/ 2041864 h 2041864"/>
              <a:gd name="connsiteX5" fmla="*/ 0 w 9206113"/>
              <a:gd name="connsiteY5" fmla="*/ 0 h 2041864"/>
              <a:gd name="connsiteX0-21" fmla="*/ 0 w 9206113"/>
              <a:gd name="connsiteY0-22" fmla="*/ 0 h 2041864"/>
              <a:gd name="connsiteX1-23" fmla="*/ 9206113 w 9206113"/>
              <a:gd name="connsiteY1-24" fmla="*/ 0 h 2041864"/>
              <a:gd name="connsiteX2-25" fmla="*/ 9206113 w 9206113"/>
              <a:gd name="connsiteY2-26" fmla="*/ 1154098 h 2041864"/>
              <a:gd name="connsiteX3-27" fmla="*/ 8336101 w 9206113"/>
              <a:gd name="connsiteY3-28" fmla="*/ 2041864 h 2041864"/>
              <a:gd name="connsiteX4-29" fmla="*/ 0 w 9206113"/>
              <a:gd name="connsiteY4-30" fmla="*/ 2041864 h 2041864"/>
              <a:gd name="connsiteX5-31" fmla="*/ 0 w 9206113"/>
              <a:gd name="connsiteY5-32" fmla="*/ 0 h 2041864"/>
              <a:gd name="connsiteX0-33" fmla="*/ 0 w 9206113"/>
              <a:gd name="connsiteY0-34" fmla="*/ 0 h 2050230"/>
              <a:gd name="connsiteX1-35" fmla="*/ 9206113 w 9206113"/>
              <a:gd name="connsiteY1-36" fmla="*/ 0 h 2050230"/>
              <a:gd name="connsiteX2-37" fmla="*/ 9206113 w 9206113"/>
              <a:gd name="connsiteY2-38" fmla="*/ 1154098 h 2050230"/>
              <a:gd name="connsiteX3-39" fmla="*/ 7844578 w 9206113"/>
              <a:gd name="connsiteY3-40" fmla="*/ 2050230 h 2050230"/>
              <a:gd name="connsiteX4-41" fmla="*/ 0 w 9206113"/>
              <a:gd name="connsiteY4-42" fmla="*/ 2041864 h 2050230"/>
              <a:gd name="connsiteX5-43" fmla="*/ 0 w 9206113"/>
              <a:gd name="connsiteY5-44" fmla="*/ 0 h 2050230"/>
              <a:gd name="connsiteX0-45" fmla="*/ 0 w 9206113"/>
              <a:gd name="connsiteY0-46" fmla="*/ 0 h 2041864"/>
              <a:gd name="connsiteX1-47" fmla="*/ 9206113 w 9206113"/>
              <a:gd name="connsiteY1-48" fmla="*/ 0 h 2041864"/>
              <a:gd name="connsiteX2-49" fmla="*/ 9206113 w 9206113"/>
              <a:gd name="connsiteY2-50" fmla="*/ 1154098 h 2041864"/>
              <a:gd name="connsiteX3-51" fmla="*/ 7871147 w 9206113"/>
              <a:gd name="connsiteY3-52" fmla="*/ 1983299 h 2041864"/>
              <a:gd name="connsiteX4-53" fmla="*/ 0 w 9206113"/>
              <a:gd name="connsiteY4-54" fmla="*/ 2041864 h 2041864"/>
              <a:gd name="connsiteX5-55" fmla="*/ 0 w 9206113"/>
              <a:gd name="connsiteY5-56" fmla="*/ 0 h 2041864"/>
              <a:gd name="connsiteX0-57" fmla="*/ 0 w 9206113"/>
              <a:gd name="connsiteY0-58" fmla="*/ 0 h 2041864"/>
              <a:gd name="connsiteX1-59" fmla="*/ 9206113 w 9206113"/>
              <a:gd name="connsiteY1-60" fmla="*/ 0 h 2041864"/>
              <a:gd name="connsiteX2-61" fmla="*/ 9206113 w 9206113"/>
              <a:gd name="connsiteY2-62" fmla="*/ 1154098 h 2041864"/>
              <a:gd name="connsiteX3-63" fmla="*/ 7764872 w 9206113"/>
              <a:gd name="connsiteY3-64" fmla="*/ 2033497 h 2041864"/>
              <a:gd name="connsiteX4-65" fmla="*/ 0 w 9206113"/>
              <a:gd name="connsiteY4-66" fmla="*/ 2041864 h 2041864"/>
              <a:gd name="connsiteX5-67" fmla="*/ 0 w 9206113"/>
              <a:gd name="connsiteY5-68" fmla="*/ 0 h 2041864"/>
              <a:gd name="connsiteX0-69" fmla="*/ 0 w 9206113"/>
              <a:gd name="connsiteY0-70" fmla="*/ 0 h 2045425"/>
              <a:gd name="connsiteX1-71" fmla="*/ 9206113 w 9206113"/>
              <a:gd name="connsiteY1-72" fmla="*/ 0 h 2045425"/>
              <a:gd name="connsiteX2-73" fmla="*/ 9206113 w 9206113"/>
              <a:gd name="connsiteY2-74" fmla="*/ 1154098 h 2045425"/>
              <a:gd name="connsiteX3-75" fmla="*/ 8243807 w 9206113"/>
              <a:gd name="connsiteY3-76" fmla="*/ 2045425 h 2045425"/>
              <a:gd name="connsiteX4-77" fmla="*/ 0 w 9206113"/>
              <a:gd name="connsiteY4-78" fmla="*/ 2041864 h 2045425"/>
              <a:gd name="connsiteX5-79" fmla="*/ 0 w 9206113"/>
              <a:gd name="connsiteY5-80" fmla="*/ 0 h 2045425"/>
              <a:gd name="connsiteX0-81" fmla="*/ 0 w 9206113"/>
              <a:gd name="connsiteY0-82" fmla="*/ 0 h 2045425"/>
              <a:gd name="connsiteX1-83" fmla="*/ 9206113 w 9206113"/>
              <a:gd name="connsiteY1-84" fmla="*/ 0 h 2045425"/>
              <a:gd name="connsiteX2-85" fmla="*/ 9195470 w 9206113"/>
              <a:gd name="connsiteY2-86" fmla="*/ 1380725 h 2045425"/>
              <a:gd name="connsiteX3-87" fmla="*/ 8243807 w 9206113"/>
              <a:gd name="connsiteY3-88" fmla="*/ 2045425 h 2045425"/>
              <a:gd name="connsiteX4-89" fmla="*/ 0 w 9206113"/>
              <a:gd name="connsiteY4-90" fmla="*/ 2041864 h 2045425"/>
              <a:gd name="connsiteX5-91" fmla="*/ 0 w 9206113"/>
              <a:gd name="connsiteY5-92" fmla="*/ 0 h 2045425"/>
              <a:gd name="connsiteX0-93" fmla="*/ 0 w 9206113"/>
              <a:gd name="connsiteY0-94" fmla="*/ 0 h 2045425"/>
              <a:gd name="connsiteX1-95" fmla="*/ 9206113 w 9206113"/>
              <a:gd name="connsiteY1-96" fmla="*/ 0 h 2045425"/>
              <a:gd name="connsiteX2-97" fmla="*/ 9195470 w 9206113"/>
              <a:gd name="connsiteY2-98" fmla="*/ 1380725 h 2045425"/>
              <a:gd name="connsiteX3-99" fmla="*/ 8243807 w 9206113"/>
              <a:gd name="connsiteY3-100" fmla="*/ 2045425 h 2045425"/>
              <a:gd name="connsiteX4-101" fmla="*/ 0 w 9206113"/>
              <a:gd name="connsiteY4-102" fmla="*/ 2041864 h 2045425"/>
              <a:gd name="connsiteX5-103" fmla="*/ 0 w 9206113"/>
              <a:gd name="connsiteY5-104" fmla="*/ 0 h 2045425"/>
              <a:gd name="connsiteX0-105" fmla="*/ 0 w 9206113"/>
              <a:gd name="connsiteY0-106" fmla="*/ 0 h 2045425"/>
              <a:gd name="connsiteX1-107" fmla="*/ 9206113 w 9206113"/>
              <a:gd name="connsiteY1-108" fmla="*/ 0 h 2045425"/>
              <a:gd name="connsiteX2-109" fmla="*/ 9181064 w 9206113"/>
              <a:gd name="connsiteY2-110" fmla="*/ 1567820 h 2045425"/>
              <a:gd name="connsiteX3-111" fmla="*/ 8243807 w 9206113"/>
              <a:gd name="connsiteY3-112" fmla="*/ 2045425 h 2045425"/>
              <a:gd name="connsiteX4-113" fmla="*/ 0 w 9206113"/>
              <a:gd name="connsiteY4-114" fmla="*/ 2041864 h 2045425"/>
              <a:gd name="connsiteX5-115" fmla="*/ 0 w 9206113"/>
              <a:gd name="connsiteY5-116" fmla="*/ 0 h 2045425"/>
              <a:gd name="connsiteX0-117" fmla="*/ 0 w 9206113"/>
              <a:gd name="connsiteY0-118" fmla="*/ 0 h 2045425"/>
              <a:gd name="connsiteX1-119" fmla="*/ 9206113 w 9206113"/>
              <a:gd name="connsiteY1-120" fmla="*/ 0 h 2045425"/>
              <a:gd name="connsiteX2-121" fmla="*/ 9181064 w 9206113"/>
              <a:gd name="connsiteY2-122" fmla="*/ 1567820 h 2045425"/>
              <a:gd name="connsiteX3-123" fmla="*/ 8243807 w 9206113"/>
              <a:gd name="connsiteY3-124" fmla="*/ 2045425 h 2045425"/>
              <a:gd name="connsiteX4-125" fmla="*/ 0 w 9206113"/>
              <a:gd name="connsiteY4-126" fmla="*/ 2041864 h 2045425"/>
              <a:gd name="connsiteX5-127" fmla="*/ 0 w 9206113"/>
              <a:gd name="connsiteY5-128" fmla="*/ 0 h 2045425"/>
              <a:gd name="connsiteX0-129" fmla="*/ 0 w 9206113"/>
              <a:gd name="connsiteY0-130" fmla="*/ 0 h 2045425"/>
              <a:gd name="connsiteX1-131" fmla="*/ 9206113 w 9206113"/>
              <a:gd name="connsiteY1-132" fmla="*/ 0 h 2045425"/>
              <a:gd name="connsiteX2-133" fmla="*/ 9181064 w 9206113"/>
              <a:gd name="connsiteY2-134" fmla="*/ 1567820 h 2045425"/>
              <a:gd name="connsiteX3-135" fmla="*/ 8243807 w 9206113"/>
              <a:gd name="connsiteY3-136" fmla="*/ 2045425 h 2045425"/>
              <a:gd name="connsiteX4-137" fmla="*/ 0 w 9206113"/>
              <a:gd name="connsiteY4-138" fmla="*/ 2041864 h 2045425"/>
              <a:gd name="connsiteX5-139" fmla="*/ 0 w 9206113"/>
              <a:gd name="connsiteY5-140" fmla="*/ 0 h 2045425"/>
              <a:gd name="connsiteX0-141" fmla="*/ 0 w 9224622"/>
              <a:gd name="connsiteY0-142" fmla="*/ 0 h 2045425"/>
              <a:gd name="connsiteX1-143" fmla="*/ 9206113 w 9224622"/>
              <a:gd name="connsiteY1-144" fmla="*/ 0 h 2045425"/>
              <a:gd name="connsiteX2-145" fmla="*/ 9224280 w 9224622"/>
              <a:gd name="connsiteY2-146" fmla="*/ 1563182 h 2045425"/>
              <a:gd name="connsiteX3-147" fmla="*/ 8243807 w 9224622"/>
              <a:gd name="connsiteY3-148" fmla="*/ 2045425 h 2045425"/>
              <a:gd name="connsiteX4-149" fmla="*/ 0 w 9224622"/>
              <a:gd name="connsiteY4-150" fmla="*/ 2041864 h 2045425"/>
              <a:gd name="connsiteX5-151" fmla="*/ 0 w 9224622"/>
              <a:gd name="connsiteY5-152" fmla="*/ 0 h 2045425"/>
              <a:gd name="connsiteX0-153" fmla="*/ 0 w 9224311"/>
              <a:gd name="connsiteY0-154" fmla="*/ 0 h 2045425"/>
              <a:gd name="connsiteX1-155" fmla="*/ 9206113 w 9224311"/>
              <a:gd name="connsiteY1-156" fmla="*/ 0 h 2045425"/>
              <a:gd name="connsiteX2-157" fmla="*/ 9224280 w 9224311"/>
              <a:gd name="connsiteY2-158" fmla="*/ 1563182 h 2045425"/>
              <a:gd name="connsiteX3-159" fmla="*/ 8243807 w 9224311"/>
              <a:gd name="connsiteY3-160" fmla="*/ 2045425 h 2045425"/>
              <a:gd name="connsiteX4-161" fmla="*/ 0 w 9224311"/>
              <a:gd name="connsiteY4-162" fmla="*/ 2041864 h 2045425"/>
              <a:gd name="connsiteX5-163" fmla="*/ 0 w 9224311"/>
              <a:gd name="connsiteY5-164" fmla="*/ 0 h 2045425"/>
              <a:gd name="connsiteX0-165" fmla="*/ 0 w 9224304"/>
              <a:gd name="connsiteY0-166" fmla="*/ 0 h 2045425"/>
              <a:gd name="connsiteX1-167" fmla="*/ 9206113 w 9224304"/>
              <a:gd name="connsiteY1-168" fmla="*/ 0 h 2045425"/>
              <a:gd name="connsiteX2-169" fmla="*/ 9224280 w 9224304"/>
              <a:gd name="connsiteY2-170" fmla="*/ 1563182 h 2045425"/>
              <a:gd name="connsiteX3-171" fmla="*/ 7970105 w 9224304"/>
              <a:gd name="connsiteY3-172" fmla="*/ 2045425 h 2045425"/>
              <a:gd name="connsiteX4-173" fmla="*/ 0 w 9224304"/>
              <a:gd name="connsiteY4-174" fmla="*/ 2041864 h 2045425"/>
              <a:gd name="connsiteX5-175" fmla="*/ 0 w 9224304"/>
              <a:gd name="connsiteY5-176" fmla="*/ 0 h 2045425"/>
              <a:gd name="connsiteX0-1-1" fmla="*/ 0 w 9224317"/>
              <a:gd name="connsiteY0-2-2" fmla="*/ 0 h 2045425"/>
              <a:gd name="connsiteX1-3-3" fmla="*/ 9206113 w 9224317"/>
              <a:gd name="connsiteY1-4-4" fmla="*/ 0 h 2045425"/>
              <a:gd name="connsiteX2-5-5" fmla="*/ 9224280 w 9224317"/>
              <a:gd name="connsiteY2-6-6" fmla="*/ 1563182 h 2045425"/>
              <a:gd name="connsiteX3-7-7" fmla="*/ 8400797 w 9224317"/>
              <a:gd name="connsiteY3-8-8" fmla="*/ 2045425 h 2045425"/>
              <a:gd name="connsiteX4-9-9" fmla="*/ 0 w 9224317"/>
              <a:gd name="connsiteY4-10-10" fmla="*/ 2041864 h 2045425"/>
              <a:gd name="connsiteX5-11" fmla="*/ 0 w 9224317"/>
              <a:gd name="connsiteY5-12" fmla="*/ 0 h 2045425"/>
            </a:gdLst>
            <a:ahLst/>
            <a:cxnLst>
              <a:cxn ang="0">
                <a:pos x="connsiteX0-1-1" y="connsiteY0-2-2"/>
              </a:cxn>
              <a:cxn ang="0">
                <a:pos x="connsiteX1-3-3" y="connsiteY1-4-4"/>
              </a:cxn>
              <a:cxn ang="0">
                <a:pos x="connsiteX2-5-5" y="connsiteY2-6-6"/>
              </a:cxn>
              <a:cxn ang="0">
                <a:pos x="connsiteX3-7-7" y="connsiteY3-8-8"/>
              </a:cxn>
              <a:cxn ang="0">
                <a:pos x="connsiteX4-9-9" y="connsiteY4-10-10"/>
              </a:cxn>
              <a:cxn ang="0">
                <a:pos x="connsiteX5-11" y="connsiteY5-12"/>
              </a:cxn>
            </a:cxnLst>
            <a:rect l="l" t="t" r="r" b="b"/>
            <a:pathLst>
              <a:path w="9224317" h="2045425">
                <a:moveTo>
                  <a:pt x="0" y="0"/>
                </a:moveTo>
                <a:lnTo>
                  <a:pt x="9206113" y="0"/>
                </a:lnTo>
                <a:cubicBezTo>
                  <a:pt x="9202565" y="460242"/>
                  <a:pt x="9213423" y="1571394"/>
                  <a:pt x="9224280" y="1563182"/>
                </a:cubicBezTo>
                <a:cubicBezTo>
                  <a:pt x="9230756" y="1562869"/>
                  <a:pt x="8386694" y="2042136"/>
                  <a:pt x="8400797" y="2045425"/>
                </a:cubicBezTo>
                <a:lnTo>
                  <a:pt x="0" y="20418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97560">
              <a:defRPr/>
            </a:pPr>
            <a:endParaRPr lang="ru-RU" sz="157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808" y="3639143"/>
            <a:ext cx="3697760" cy="3218857"/>
          </a:xfrm>
          <a:prstGeom prst="rect">
            <a:avLst/>
          </a:prstGeom>
        </p:spPr>
      </p:pic>
      <p:sp>
        <p:nvSpPr>
          <p:cNvPr id="3" name="Заголовок 3"/>
          <p:cNvSpPr txBox="1"/>
          <p:nvPr/>
        </p:nvSpPr>
        <p:spPr>
          <a:xfrm>
            <a:off x="516341" y="3875018"/>
            <a:ext cx="7560859" cy="1194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400" b="1" dirty="0">
                <a:solidFill>
                  <a:srgbClr val="12AA9E"/>
                </a:solidFill>
                <a:latin typeface="Tektur" pitchFamily="2" charset="0"/>
              </a:rPr>
              <a:t>Инвестиционный профиль Сосновоборского округа Ленинградской области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487680" y="2917968"/>
            <a:ext cx="6179820" cy="558800"/>
            <a:chOff x="768" y="3091"/>
            <a:chExt cx="9732" cy="880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768" y="3091"/>
              <a:ext cx="9732" cy="880"/>
              <a:chOff x="487824" y="1736291"/>
              <a:chExt cx="6179820" cy="558800"/>
            </a:xfrm>
          </p:grpSpPr>
          <p:sp>
            <p:nvSpPr>
              <p:cNvPr id="2" name="TextBox 11"/>
              <p:cNvSpPr txBox="1"/>
              <p:nvPr/>
            </p:nvSpPr>
            <p:spPr>
              <a:xfrm>
                <a:off x="4838209" y="1800426"/>
                <a:ext cx="1829435" cy="429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 Medium" panose="00000600000000000000" pitchFamily="2" charset="-52"/>
                    <a:cs typeface="Arial" panose="020B0604020202020204" pitchFamily="34" charset="0"/>
                  </a:rPr>
                  <a:t>СОСНОВОБОРСКИЙ ГОРОДСКОЙ ОКРУГ</a:t>
                </a:r>
              </a:p>
            </p:txBody>
          </p:sp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3261" y="1808829"/>
                <a:ext cx="1825182" cy="413724"/>
              </a:xfrm>
              <a:prstGeom prst="rect">
                <a:avLst/>
              </a:prstGeom>
            </p:spPr>
          </p:pic>
          <p:pic>
            <p:nvPicPr>
              <p:cNvPr id="17" name="Изображение 3" descr="ЗК без дискрипта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7824" y="1736291"/>
                <a:ext cx="1379220" cy="558800"/>
              </a:xfrm>
              <a:prstGeom prst="rect">
                <a:avLst/>
              </a:prstGeom>
            </p:spPr>
          </p:pic>
          <p:cxnSp>
            <p:nvCxnSpPr>
              <p:cNvPr id="18" name="Прямая соединительная линия 11"/>
              <p:cNvCxnSpPr/>
              <p:nvPr/>
            </p:nvCxnSpPr>
            <p:spPr>
              <a:xfrm>
                <a:off x="2032851" y="1828787"/>
                <a:ext cx="0" cy="373808"/>
              </a:xfrm>
              <a:prstGeom prst="line">
                <a:avLst/>
              </a:prstGeom>
              <a:ln w="28575">
                <a:solidFill>
                  <a:srgbClr val="53535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1"/>
              <p:cNvCxnSpPr/>
              <p:nvPr/>
            </p:nvCxnSpPr>
            <p:spPr>
              <a:xfrm>
                <a:off x="4208301" y="1828787"/>
                <a:ext cx="0" cy="373808"/>
              </a:xfrm>
              <a:prstGeom prst="line">
                <a:avLst/>
              </a:prstGeom>
              <a:ln w="28575">
                <a:solidFill>
                  <a:srgbClr val="53535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20" y="3105"/>
              <a:ext cx="702" cy="86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/>
          <p:cNvPicPr/>
          <p:nvPr/>
        </p:nvPicPr>
        <p:blipFill>
          <a:blip r:embed="rId3"/>
          <a:srcRect l="9350" r="14429"/>
          <a:stretch>
            <a:fillRect/>
          </a:stretch>
        </p:blipFill>
        <p:spPr>
          <a:xfrm>
            <a:off x="7015480" y="1660525"/>
            <a:ext cx="5176520" cy="4523740"/>
          </a:xfrm>
          <a:prstGeom prst="rect">
            <a:avLst/>
          </a:prstGeom>
        </p:spPr>
      </p:pic>
      <p:sp>
        <p:nvSpPr>
          <p:cNvPr id="6" name="Прямоугольник 18"/>
          <p:cNvSpPr/>
          <p:nvPr/>
        </p:nvSpPr>
        <p:spPr>
          <a:xfrm>
            <a:off x="6457643" y="1403386"/>
            <a:ext cx="1529104" cy="1529104"/>
          </a:xfrm>
          <a:custGeom>
            <a:avLst/>
            <a:gdLst>
              <a:gd name="connsiteX0" fmla="*/ 0 w 1483461"/>
              <a:gd name="connsiteY0" fmla="*/ 0 h 1483461"/>
              <a:gd name="connsiteX1" fmla="*/ 1483461 w 1483461"/>
              <a:gd name="connsiteY1" fmla="*/ 0 h 1483461"/>
              <a:gd name="connsiteX2" fmla="*/ 1483461 w 1483461"/>
              <a:gd name="connsiteY2" fmla="*/ 1483461 h 1483461"/>
              <a:gd name="connsiteX3" fmla="*/ 0 w 1483461"/>
              <a:gd name="connsiteY3" fmla="*/ 1483461 h 1483461"/>
              <a:gd name="connsiteX4" fmla="*/ 0 w 1483461"/>
              <a:gd name="connsiteY4" fmla="*/ 0 h 1483461"/>
              <a:gd name="connsiteX0-1" fmla="*/ 0 w 1483461"/>
              <a:gd name="connsiteY0-2" fmla="*/ 0 h 1483461"/>
              <a:gd name="connsiteX1-3" fmla="*/ 1483461 w 1483461"/>
              <a:gd name="connsiteY1-4" fmla="*/ 0 h 1483461"/>
              <a:gd name="connsiteX2-5" fmla="*/ 0 w 1483461"/>
              <a:gd name="connsiteY2-6" fmla="*/ 1483461 h 1483461"/>
              <a:gd name="connsiteX3-7" fmla="*/ 0 w 1483461"/>
              <a:gd name="connsiteY3-8" fmla="*/ 0 h 14834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483461" h="1483461">
                <a:moveTo>
                  <a:pt x="0" y="0"/>
                </a:moveTo>
                <a:lnTo>
                  <a:pt x="1483461" y="0"/>
                </a:lnTo>
                <a:lnTo>
                  <a:pt x="0" y="148346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914819" y="977235"/>
            <a:ext cx="5781506" cy="4064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z="2000" dirty="0">
                <a:solidFill>
                  <a:srgbClr val="12AA9E"/>
                </a:solidFill>
                <a:latin typeface="Tektur" pitchFamily="2" charset="0"/>
              </a:rPr>
              <a:t>АО «ЦКБМ»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33195" y="2034540"/>
            <a:ext cx="4900930" cy="3815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Montserrat" panose="00000500000000000000" pitchFamily="2" charset="-52"/>
                <a:cs typeface="Arial" panose="020B0604020202020204" pitchFamily="34" charset="0"/>
              </a:rPr>
              <a:t>Год основания</a:t>
            </a:r>
            <a:r>
              <a:rPr lang="en-US" sz="1600" dirty="0">
                <a:latin typeface="Montserrat" panose="00000500000000000000" pitchFamily="2" charset="-52"/>
                <a:cs typeface="Arial" panose="020B0604020202020204" pitchFamily="34" charset="0"/>
              </a:rPr>
              <a:t>:</a:t>
            </a:r>
            <a:r>
              <a:rPr lang="ru-RU" sz="1600" dirty="0">
                <a:latin typeface="Montserrat" panose="00000500000000000000" pitchFamily="2" charset="-52"/>
                <a:cs typeface="Arial" panose="020B0604020202020204" pitchFamily="34" charset="0"/>
              </a:rPr>
              <a:t>  1945</a:t>
            </a:r>
          </a:p>
          <a:p>
            <a:endParaRPr lang="en-US" sz="1600" dirty="0"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ru-RU" sz="1600" dirty="0">
                <a:latin typeface="Montserrat" panose="00000500000000000000" pitchFamily="2" charset="-52"/>
                <a:cs typeface="Arial" panose="020B0604020202020204" pitchFamily="34" charset="0"/>
              </a:rPr>
              <a:t>Разработка и производство главных центробежных насосов, а также гидравлического и пневматического оборудования для работы </a:t>
            </a:r>
            <a:br>
              <a:rPr lang="ru-RU" sz="1600" dirty="0">
                <a:latin typeface="Montserrat" panose="00000500000000000000" pitchFamily="2" charset="-52"/>
                <a:cs typeface="Arial" panose="020B0604020202020204" pitchFamily="34" charset="0"/>
              </a:rPr>
            </a:br>
            <a:r>
              <a:rPr lang="ru-RU" sz="1600" dirty="0">
                <a:latin typeface="Montserrat" panose="00000500000000000000" pitchFamily="2" charset="-52"/>
                <a:cs typeface="Arial" panose="020B0604020202020204" pitchFamily="34" charset="0"/>
              </a:rPr>
              <a:t>с радиоактивными материалами</a:t>
            </a:r>
          </a:p>
          <a:p>
            <a:pPr>
              <a:spcBef>
                <a:spcPts val="1200"/>
              </a:spcBef>
            </a:pPr>
            <a:endParaRPr lang="ru-RU" sz="1600" dirty="0"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ru-RU" altLang="en-US" sz="16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Участник программы промышленного туризма «Крутая Локация»</a:t>
            </a:r>
            <a:endParaRPr lang="ru-RU" altLang="en-US" sz="1600" dirty="0">
              <a:solidFill>
                <a:schemeClr val="tx1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endParaRPr lang="ru-RU" sz="1600" dirty="0"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ru-RU" sz="1600" dirty="0">
                <a:latin typeface="Montserrat" panose="00000500000000000000" pitchFamily="2" charset="-52"/>
                <a:cs typeface="Arial" panose="020B0604020202020204" pitchFamily="34" charset="0"/>
              </a:rPr>
              <a:t>Сайт: </a:t>
            </a:r>
            <a:r>
              <a:rPr lang="en-US" altLang="ru-RU" sz="1600" dirty="0">
                <a:latin typeface="Montserrat" panose="00000500000000000000" pitchFamily="2" charset="-52"/>
                <a:cs typeface="Arial" panose="020B0604020202020204" pitchFamily="34" charset="0"/>
              </a:rPr>
              <a:t>https://ckbm.ru/</a:t>
            </a:r>
          </a:p>
        </p:txBody>
      </p:sp>
      <p:sp>
        <p:nvSpPr>
          <p:cNvPr id="14" name="Заголовок 1"/>
          <p:cNvSpPr txBox="1"/>
          <p:nvPr/>
        </p:nvSpPr>
        <p:spPr>
          <a:xfrm>
            <a:off x="537948" y="329059"/>
            <a:ext cx="10515600" cy="311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2800" b="0" dirty="0">
                <a:solidFill>
                  <a:schemeClr val="tx1"/>
                </a:solidFill>
                <a:latin typeface="Tektur" pitchFamily="2" charset="0"/>
              </a:rPr>
              <a:t>Крупнейшие предприятия городского округа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16" y="1810235"/>
            <a:ext cx="581025" cy="5810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7" t="32421" r="4606" b="1"/>
          <a:stretch>
            <a:fillRect/>
          </a:stretch>
        </p:blipFill>
        <p:spPr>
          <a:xfrm flipV="1">
            <a:off x="10603060" y="-1"/>
            <a:ext cx="1588940" cy="1484314"/>
          </a:xfrm>
          <a:prstGeom prst="rect">
            <a:avLst/>
          </a:prstGeom>
        </p:spPr>
      </p:pic>
      <p:sp>
        <p:nvSpPr>
          <p:cNvPr id="4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26097" y="6487462"/>
            <a:ext cx="14976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Tektur" pitchFamily="2" charset="0"/>
              </a:defRPr>
            </a:lvl1pPr>
          </a:lstStyle>
          <a:p>
            <a:r>
              <a:rPr lang="en-US" dirty="0"/>
              <a:t>lenoblinvest.ru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14" y="2761505"/>
            <a:ext cx="611227" cy="611227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снимок экрана, графическая вставка, мультфильм, Шриф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26" y="5485225"/>
            <a:ext cx="551953" cy="551953"/>
          </a:xfrm>
          <a:prstGeom prst="rect">
            <a:avLst/>
          </a:prstGeom>
        </p:spPr>
      </p:pic>
      <p:pic>
        <p:nvPicPr>
          <p:cNvPr id="17" name="Рисунок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88" y="4333306"/>
            <a:ext cx="717330" cy="717330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9"/>
          <a:srcRect t="14167"/>
          <a:stretch>
            <a:fillRect/>
          </a:stretch>
        </p:blipFill>
        <p:spPr>
          <a:xfrm>
            <a:off x="843915" y="855980"/>
            <a:ext cx="1647190" cy="73850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656230"/>
            <a:ext cx="5257800" cy="4370427"/>
          </a:xfrm>
          <a:prstGeom prst="rect">
            <a:avLst/>
          </a:prstGeom>
        </p:spPr>
      </p:pic>
      <p:sp>
        <p:nvSpPr>
          <p:cNvPr id="6" name="Прямоугольник 18"/>
          <p:cNvSpPr/>
          <p:nvPr/>
        </p:nvSpPr>
        <p:spPr>
          <a:xfrm>
            <a:off x="6457643" y="1631042"/>
            <a:ext cx="1529104" cy="1529104"/>
          </a:xfrm>
          <a:custGeom>
            <a:avLst/>
            <a:gdLst>
              <a:gd name="connsiteX0" fmla="*/ 0 w 1483461"/>
              <a:gd name="connsiteY0" fmla="*/ 0 h 1483461"/>
              <a:gd name="connsiteX1" fmla="*/ 1483461 w 1483461"/>
              <a:gd name="connsiteY1" fmla="*/ 0 h 1483461"/>
              <a:gd name="connsiteX2" fmla="*/ 1483461 w 1483461"/>
              <a:gd name="connsiteY2" fmla="*/ 1483461 h 1483461"/>
              <a:gd name="connsiteX3" fmla="*/ 0 w 1483461"/>
              <a:gd name="connsiteY3" fmla="*/ 1483461 h 1483461"/>
              <a:gd name="connsiteX4" fmla="*/ 0 w 1483461"/>
              <a:gd name="connsiteY4" fmla="*/ 0 h 1483461"/>
              <a:gd name="connsiteX0-1" fmla="*/ 0 w 1483461"/>
              <a:gd name="connsiteY0-2" fmla="*/ 0 h 1483461"/>
              <a:gd name="connsiteX1-3" fmla="*/ 1483461 w 1483461"/>
              <a:gd name="connsiteY1-4" fmla="*/ 0 h 1483461"/>
              <a:gd name="connsiteX2-5" fmla="*/ 0 w 1483461"/>
              <a:gd name="connsiteY2-6" fmla="*/ 1483461 h 1483461"/>
              <a:gd name="connsiteX3-7" fmla="*/ 0 w 1483461"/>
              <a:gd name="connsiteY3-8" fmla="*/ 0 h 14834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483461" h="1483461">
                <a:moveTo>
                  <a:pt x="0" y="0"/>
                </a:moveTo>
                <a:lnTo>
                  <a:pt x="1483461" y="0"/>
                </a:lnTo>
                <a:lnTo>
                  <a:pt x="0" y="148346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914819" y="977235"/>
            <a:ext cx="5781506" cy="4064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z="2000" dirty="0">
                <a:solidFill>
                  <a:srgbClr val="12AA9E"/>
                </a:solidFill>
                <a:latin typeface="Tektur" pitchFamily="2" charset="0"/>
              </a:rPr>
              <a:t>АО «Концерн ТИТАН-2»</a:t>
            </a:r>
            <a:br>
              <a:rPr lang="ru-RU" sz="2000" dirty="0">
                <a:solidFill>
                  <a:srgbClr val="12AA9E"/>
                </a:solidFill>
                <a:latin typeface="Tektur" pitchFamily="2" charset="0"/>
              </a:rPr>
            </a:br>
            <a:endParaRPr lang="ru-RU" sz="2000" dirty="0">
              <a:solidFill>
                <a:srgbClr val="12AA9E"/>
              </a:solidFill>
              <a:latin typeface="Tektur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08430" y="1878965"/>
            <a:ext cx="4232910" cy="3569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Montserrat" panose="00000500000000000000" pitchFamily="2" charset="-52"/>
                <a:cs typeface="Arial" panose="020B0604020202020204" pitchFamily="34" charset="0"/>
              </a:rPr>
              <a:t>Год основания</a:t>
            </a:r>
            <a:r>
              <a:rPr lang="en-US" sz="1600" dirty="0">
                <a:latin typeface="Montserrat" panose="00000500000000000000" pitchFamily="2" charset="-52"/>
                <a:cs typeface="Arial" panose="020B0604020202020204" pitchFamily="34" charset="0"/>
              </a:rPr>
              <a:t>:</a:t>
            </a:r>
            <a:r>
              <a:rPr lang="ru-RU" sz="1600" dirty="0">
                <a:latin typeface="Montserrat" panose="00000500000000000000" pitchFamily="2" charset="-52"/>
                <a:cs typeface="Arial" panose="020B0604020202020204" pitchFamily="34" charset="0"/>
              </a:rPr>
              <a:t>  1995</a:t>
            </a:r>
          </a:p>
          <a:p>
            <a:endParaRPr lang="ru-RU" sz="1600" dirty="0"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endParaRPr lang="en-US" sz="1600" dirty="0"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ru-RU" sz="1600" dirty="0">
                <a:latin typeface="Montserrat" panose="00000500000000000000" pitchFamily="2" charset="-52"/>
              </a:rPr>
              <a:t>Строительство объектов ядерной </a:t>
            </a:r>
            <a:br>
              <a:rPr lang="ru-RU" sz="1600" dirty="0">
                <a:latin typeface="Montserrat" panose="00000500000000000000" pitchFamily="2" charset="-52"/>
              </a:rPr>
            </a:br>
            <a:r>
              <a:rPr lang="ru-RU" sz="1600" dirty="0">
                <a:latin typeface="Montserrat" panose="00000500000000000000" pitchFamily="2" charset="-52"/>
              </a:rPr>
              <a:t>и тепловой энергетики, нефтегазовой и химической промышленности</a:t>
            </a:r>
            <a:endParaRPr lang="ru-RU" sz="1600" dirty="0"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endParaRPr lang="ru-RU" sz="1600" dirty="0"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ru-RU" sz="1600" dirty="0">
                <a:latin typeface="Montserrat" panose="00000500000000000000" pitchFamily="2" charset="-52"/>
                <a:cs typeface="Arial" panose="020B0604020202020204" pitchFamily="34" charset="0"/>
              </a:rPr>
              <a:t>Численность персонала: 1 667 чел.</a:t>
            </a:r>
          </a:p>
          <a:p>
            <a:pPr>
              <a:spcBef>
                <a:spcPts val="1200"/>
              </a:spcBef>
            </a:pPr>
            <a:endParaRPr lang="ru-RU" sz="1600" dirty="0"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ru-RU" sz="1600" dirty="0">
                <a:latin typeface="Montserrat" panose="00000500000000000000" pitchFamily="2" charset="-52"/>
                <a:cs typeface="Arial" panose="020B0604020202020204" pitchFamily="34" charset="0"/>
              </a:rPr>
              <a:t>Сайт: </a:t>
            </a:r>
            <a:r>
              <a:rPr lang="en-US" altLang="ru-RU" sz="1600" dirty="0">
                <a:latin typeface="Montserrat" panose="00000500000000000000" pitchFamily="2" charset="-52"/>
                <a:cs typeface="Arial" panose="020B0604020202020204" pitchFamily="34" charset="0"/>
              </a:rPr>
              <a:t>https://www.titan2.ru/glavnaya</a:t>
            </a:r>
            <a:endParaRPr lang="ru-RU" sz="1600" dirty="0">
              <a:latin typeface="Montserrat" panose="000005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4" name="Заголовок 1"/>
          <p:cNvSpPr txBox="1"/>
          <p:nvPr/>
        </p:nvSpPr>
        <p:spPr>
          <a:xfrm>
            <a:off x="537948" y="329059"/>
            <a:ext cx="10515600" cy="311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2800" b="0" dirty="0">
                <a:solidFill>
                  <a:schemeClr val="tx1"/>
                </a:solidFill>
                <a:latin typeface="Tektur" pitchFamily="2" charset="0"/>
              </a:rPr>
              <a:t>Крупнейшие предприятия городского округа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55" y="1718040"/>
            <a:ext cx="581025" cy="58102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55" y="4081554"/>
            <a:ext cx="581026" cy="5810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7" t="32421" r="4606" b="1"/>
          <a:stretch>
            <a:fillRect/>
          </a:stretch>
        </p:blipFill>
        <p:spPr>
          <a:xfrm flipV="1">
            <a:off x="10603060" y="-1"/>
            <a:ext cx="1588940" cy="1484314"/>
          </a:xfrm>
          <a:prstGeom prst="rect">
            <a:avLst/>
          </a:prstGeom>
        </p:spPr>
      </p:pic>
      <p:sp>
        <p:nvSpPr>
          <p:cNvPr id="4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26097" y="6487462"/>
            <a:ext cx="14976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Tektur" pitchFamily="2" charset="0"/>
              </a:defRPr>
            </a:lvl1pPr>
          </a:lstStyle>
          <a:p>
            <a:r>
              <a:rPr lang="en-US" dirty="0"/>
              <a:t>lenoblinvest.ru</a:t>
            </a:r>
            <a:endParaRPr lang="ru-RU" dirty="0"/>
          </a:p>
        </p:txBody>
      </p:sp>
      <p:pic>
        <p:nvPicPr>
          <p:cNvPr id="9" name="object 11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85" y="879812"/>
            <a:ext cx="1608309" cy="6433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14" y="2818655"/>
            <a:ext cx="611227" cy="611227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снимок экрана, графическая вставка, мультфильм, Шриф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26" y="5015325"/>
            <a:ext cx="551953" cy="55195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27" y="2095196"/>
            <a:ext cx="5358273" cy="3755370"/>
          </a:xfrm>
          <a:prstGeom prst="rect">
            <a:avLst/>
          </a:prstGeom>
        </p:spPr>
      </p:pic>
      <p:sp>
        <p:nvSpPr>
          <p:cNvPr id="6" name="Прямоугольник 18"/>
          <p:cNvSpPr/>
          <p:nvPr/>
        </p:nvSpPr>
        <p:spPr>
          <a:xfrm>
            <a:off x="6711301" y="1442898"/>
            <a:ext cx="1529104" cy="1529104"/>
          </a:xfrm>
          <a:custGeom>
            <a:avLst/>
            <a:gdLst>
              <a:gd name="connsiteX0" fmla="*/ 0 w 1483461"/>
              <a:gd name="connsiteY0" fmla="*/ 0 h 1483461"/>
              <a:gd name="connsiteX1" fmla="*/ 1483461 w 1483461"/>
              <a:gd name="connsiteY1" fmla="*/ 0 h 1483461"/>
              <a:gd name="connsiteX2" fmla="*/ 1483461 w 1483461"/>
              <a:gd name="connsiteY2" fmla="*/ 1483461 h 1483461"/>
              <a:gd name="connsiteX3" fmla="*/ 0 w 1483461"/>
              <a:gd name="connsiteY3" fmla="*/ 1483461 h 1483461"/>
              <a:gd name="connsiteX4" fmla="*/ 0 w 1483461"/>
              <a:gd name="connsiteY4" fmla="*/ 0 h 1483461"/>
              <a:gd name="connsiteX0-1" fmla="*/ 0 w 1483461"/>
              <a:gd name="connsiteY0-2" fmla="*/ 0 h 1483461"/>
              <a:gd name="connsiteX1-3" fmla="*/ 1483461 w 1483461"/>
              <a:gd name="connsiteY1-4" fmla="*/ 0 h 1483461"/>
              <a:gd name="connsiteX2-5" fmla="*/ 0 w 1483461"/>
              <a:gd name="connsiteY2-6" fmla="*/ 1483461 h 1483461"/>
              <a:gd name="connsiteX3-7" fmla="*/ 0 w 1483461"/>
              <a:gd name="connsiteY3-8" fmla="*/ 0 h 14834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483461" h="1483461">
                <a:moveTo>
                  <a:pt x="0" y="0"/>
                </a:moveTo>
                <a:lnTo>
                  <a:pt x="1483461" y="0"/>
                </a:lnTo>
                <a:lnTo>
                  <a:pt x="0" y="148346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703802" y="872005"/>
            <a:ext cx="8014998" cy="4064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z="2000" dirty="0">
                <a:solidFill>
                  <a:srgbClr val="3EC6BC"/>
                </a:solidFill>
                <a:latin typeface="Tektur" pitchFamily="2" charset="0"/>
              </a:rPr>
              <a:t>ФГУП «Научно-исследовательский технологический институт имени А.П. Александрова»</a:t>
            </a:r>
            <a:br>
              <a:rPr lang="ru-RU" sz="2000" dirty="0">
                <a:solidFill>
                  <a:srgbClr val="3EC6BC"/>
                </a:solidFill>
                <a:latin typeface="Tektur" pitchFamily="2" charset="0"/>
              </a:rPr>
            </a:br>
            <a:endParaRPr lang="ru-RU" sz="2000" dirty="0">
              <a:solidFill>
                <a:srgbClr val="3EC6BC"/>
              </a:solidFill>
              <a:latin typeface="Tektur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08430" y="2096135"/>
            <a:ext cx="4518660" cy="3815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Montserrat" panose="00000500000000000000" pitchFamily="2" charset="-52"/>
                <a:cs typeface="Arial" panose="020B0604020202020204" pitchFamily="34" charset="0"/>
              </a:rPr>
              <a:t>Год основания</a:t>
            </a:r>
            <a:r>
              <a:rPr lang="en-US" sz="1600" dirty="0">
                <a:latin typeface="Montserrat" panose="00000500000000000000" pitchFamily="2" charset="-52"/>
                <a:cs typeface="Arial" panose="020B0604020202020204" pitchFamily="34" charset="0"/>
              </a:rPr>
              <a:t>:</a:t>
            </a:r>
            <a:r>
              <a:rPr lang="ru-RU" sz="1600" dirty="0">
                <a:latin typeface="Montserrat" panose="00000500000000000000" pitchFamily="2" charset="-52"/>
                <a:cs typeface="Arial" panose="020B0604020202020204" pitchFamily="34" charset="0"/>
              </a:rPr>
              <a:t>  1962</a:t>
            </a:r>
          </a:p>
          <a:p>
            <a:endParaRPr lang="ru-RU" sz="1600" dirty="0"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ru-RU" sz="1600" dirty="0">
                <a:latin typeface="Montserrat" panose="00000500000000000000" pitchFamily="2" charset="-52"/>
              </a:rPr>
              <a:t>Научные исследования и разработки </a:t>
            </a:r>
            <a:br>
              <a:rPr lang="ru-RU" sz="1600" dirty="0">
                <a:latin typeface="Montserrat" panose="00000500000000000000" pitchFamily="2" charset="-52"/>
              </a:rPr>
            </a:br>
            <a:r>
              <a:rPr lang="ru-RU" sz="1600" dirty="0">
                <a:latin typeface="Montserrat" panose="00000500000000000000" pitchFamily="2" charset="-52"/>
              </a:rPr>
              <a:t>в области естественных и технических наук. </a:t>
            </a:r>
            <a:r>
              <a:rPr lang="ru-RU" sz="1600" dirty="0">
                <a:latin typeface="Montserrat" panose="00000500000000000000" pitchFamily="2" charset="-52"/>
                <a:sym typeface="+mn-ea"/>
              </a:rPr>
              <a:t>Единственный в России </a:t>
            </a:r>
            <a:br>
              <a:rPr lang="ru-RU" sz="1600" dirty="0">
                <a:latin typeface="Montserrat" panose="00000500000000000000" pitchFamily="2" charset="-52"/>
                <a:sym typeface="+mn-ea"/>
              </a:rPr>
            </a:br>
            <a:r>
              <a:rPr lang="ru-RU" sz="1600" dirty="0">
                <a:latin typeface="Montserrat" panose="00000500000000000000" pitchFamily="2" charset="-52"/>
                <a:sym typeface="+mn-ea"/>
              </a:rPr>
              <a:t>научно-технологический центр комплексных испытаний </a:t>
            </a:r>
            <a:br>
              <a:rPr lang="ru-RU" sz="1600" dirty="0">
                <a:latin typeface="Montserrat" panose="00000500000000000000" pitchFamily="2" charset="-52"/>
                <a:sym typeface="+mn-ea"/>
              </a:rPr>
            </a:br>
            <a:r>
              <a:rPr lang="ru-RU" sz="1600" dirty="0">
                <a:latin typeface="Montserrat" panose="00000500000000000000" pitchFamily="2" charset="-52"/>
                <a:sym typeface="+mn-ea"/>
              </a:rPr>
              <a:t>и исследований транспортных ЯЭУ</a:t>
            </a:r>
            <a:endParaRPr lang="ru-RU" sz="1600" dirty="0"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endParaRPr lang="ru-RU" sz="1600" dirty="0"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ru-RU" sz="1600" dirty="0">
                <a:latin typeface="Montserrat" panose="00000500000000000000" pitchFamily="2" charset="-52"/>
                <a:cs typeface="Arial" panose="020B0604020202020204" pitchFamily="34" charset="0"/>
              </a:rPr>
              <a:t>Численность персонала: 2 115 чел.</a:t>
            </a:r>
          </a:p>
          <a:p>
            <a:pPr>
              <a:spcBef>
                <a:spcPts val="1200"/>
              </a:spcBef>
            </a:pPr>
            <a:endParaRPr lang="en-US" altLang="ru-RU" sz="1600" dirty="0"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ru-RU" altLang="en-US" sz="1600" dirty="0">
                <a:latin typeface="Montserrat" panose="00000500000000000000" pitchFamily="2" charset="-52"/>
                <a:cs typeface="Arial" panose="020B0604020202020204" pitchFamily="34" charset="0"/>
              </a:rPr>
              <a:t>Сайт: </a:t>
            </a:r>
            <a:r>
              <a:rPr lang="en-US" altLang="ru-RU" sz="1600" dirty="0">
                <a:latin typeface="Montserrat" panose="00000500000000000000" pitchFamily="2" charset="-52"/>
                <a:cs typeface="Arial" panose="020B0604020202020204" pitchFamily="34" charset="0"/>
              </a:rPr>
              <a:t>https://niti.ru/</a:t>
            </a:r>
          </a:p>
        </p:txBody>
      </p:sp>
      <p:sp>
        <p:nvSpPr>
          <p:cNvPr id="14" name="Заголовок 1"/>
          <p:cNvSpPr txBox="1"/>
          <p:nvPr/>
        </p:nvSpPr>
        <p:spPr>
          <a:xfrm>
            <a:off x="537948" y="329059"/>
            <a:ext cx="10515600" cy="311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2800" b="0" dirty="0">
                <a:solidFill>
                  <a:schemeClr val="tx1"/>
                </a:solidFill>
                <a:latin typeface="Tektur" pitchFamily="2" charset="0"/>
              </a:rPr>
              <a:t>Крупнейшие предприятия городского округа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55" y="1935210"/>
            <a:ext cx="581025" cy="58102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55" y="4557431"/>
            <a:ext cx="581026" cy="5810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7" t="32421" r="4606" b="1"/>
          <a:stretch>
            <a:fillRect/>
          </a:stretch>
        </p:blipFill>
        <p:spPr>
          <a:xfrm flipV="1">
            <a:off x="10603060" y="-1"/>
            <a:ext cx="1588940" cy="1484314"/>
          </a:xfrm>
          <a:prstGeom prst="rect">
            <a:avLst/>
          </a:prstGeom>
        </p:spPr>
      </p:pic>
      <p:sp>
        <p:nvSpPr>
          <p:cNvPr id="4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26097" y="6487462"/>
            <a:ext cx="14976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Tektur" pitchFamily="2" charset="0"/>
              </a:defRPr>
            </a:lvl1pPr>
          </a:lstStyle>
          <a:p>
            <a:r>
              <a:rPr lang="en-US" dirty="0"/>
              <a:t>lenoblinvest.ru</a:t>
            </a:r>
            <a:endParaRPr lang="ru-RU" dirty="0"/>
          </a:p>
        </p:txBody>
      </p:sp>
      <p:pic>
        <p:nvPicPr>
          <p:cNvPr id="9" name="object 11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03" y="824223"/>
            <a:ext cx="1497671" cy="698913"/>
          </a:xfrm>
          <a:prstGeom prst="rect">
            <a:avLst/>
          </a:prstGeom>
        </p:spPr>
      </p:pic>
      <p:pic>
        <p:nvPicPr>
          <p:cNvPr id="8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76" y="2788396"/>
            <a:ext cx="578879" cy="578879"/>
          </a:xfrm>
          <a:prstGeom prst="rect">
            <a:avLst/>
          </a:prstGeom>
        </p:spPr>
      </p:pic>
      <p:pic>
        <p:nvPicPr>
          <p:cNvPr id="15" name="Рисунок 11" descr="Изображение выглядит как снимок экрана, графическая вставка, мультфильм, Шриф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26" y="5363940"/>
            <a:ext cx="551953" cy="55195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77" y="-151958"/>
            <a:ext cx="5279924" cy="700454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674468" y="2669381"/>
            <a:ext cx="376054" cy="315279"/>
          </a:xfrm>
          <a:prstGeom prst="rect">
            <a:avLst/>
          </a:prstGeom>
          <a:solidFill>
            <a:srgbClr val="C8E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47780" y="483270"/>
            <a:ext cx="6364297" cy="54449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2800" dirty="0">
                <a:latin typeface="Tektur" pitchFamily="2" charset="0"/>
                <a:ea typeface="Calibri" panose="020F0502020204030204"/>
                <a:sym typeface="Calibri" panose="020F0502020204030204"/>
              </a:rPr>
              <a:t>Трудовые ресурсы</a:t>
            </a:r>
            <a:r>
              <a:rPr lang="ru-RU" sz="2800" dirty="0">
                <a:latin typeface="Tektur" pitchFamily="2" charset="0"/>
                <a:ea typeface="Calibri" panose="020F0502020204030204"/>
                <a:cs typeface="Calibri" panose="020F0502020204030204"/>
                <a:sym typeface="Calibri" panose="020F0502020204030204"/>
              </a:rPr>
              <a:t/>
            </a:r>
            <a:br>
              <a:rPr lang="ru-RU" sz="2800" dirty="0">
                <a:latin typeface="Tektur" pitchFamily="2" charset="0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endParaRPr lang="ru-RU" sz="2800" dirty="0">
              <a:latin typeface="Tektur" pitchFamily="2" charset="0"/>
            </a:endParaRPr>
          </a:p>
        </p:txBody>
      </p:sp>
      <p:sp>
        <p:nvSpPr>
          <p:cNvPr id="14" name="Текст 2"/>
          <p:cNvSpPr>
            <a:spLocks noGrp="1"/>
          </p:cNvSpPr>
          <p:nvPr>
            <p:ph type="body" idx="4294967295"/>
          </p:nvPr>
        </p:nvSpPr>
        <p:spPr>
          <a:xfrm>
            <a:off x="1607409" y="1434484"/>
            <a:ext cx="4531058" cy="429004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spcBef>
                <a:spcPts val="305"/>
              </a:spcBef>
              <a:buSzPct val="100000"/>
              <a:buNone/>
            </a:pPr>
            <a:r>
              <a:rPr lang="ru-RU" sz="1600" b="1" dirty="0">
                <a:solidFill>
                  <a:srgbClr val="3EC6BC"/>
                </a:solidFill>
                <a:latin typeface="Tektur" pitchFamily="2" charset="0"/>
                <a:cs typeface="Arial" panose="020B0604020202020204" pitchFamily="34" charset="0"/>
              </a:rPr>
              <a:t>Экономически активное население</a:t>
            </a:r>
          </a:p>
          <a:p>
            <a:pPr marL="0" indent="0">
              <a:spcBef>
                <a:spcPts val="305"/>
              </a:spcBef>
              <a:buSzPct val="100000"/>
              <a:buNone/>
            </a:pPr>
            <a:r>
              <a:rPr lang="ru-RU" sz="800" b="1" dirty="0">
                <a:solidFill>
                  <a:srgbClr val="153F9B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Montserrat" panose="00000500000000000000" pitchFamily="2" charset="-52"/>
                <a:cs typeface="Arial" panose="020B0604020202020204" pitchFamily="34" charset="0"/>
              </a:rPr>
              <a:t>37,2 тыс. человек </a:t>
            </a:r>
            <a:endParaRPr lang="ru-RU" sz="1400" dirty="0">
              <a:solidFill>
                <a:schemeClr val="tx1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 marL="0" lvl="0" indent="0">
              <a:spcBef>
                <a:spcPts val="305"/>
              </a:spcBef>
              <a:buSzPct val="100000"/>
              <a:buNone/>
            </a:pPr>
            <a:endParaRPr lang="ru-RU" sz="1600" dirty="0">
              <a:solidFill>
                <a:schemeClr val="tx1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 marL="0" lvl="0" indent="0">
              <a:spcBef>
                <a:spcPts val="305"/>
              </a:spcBef>
              <a:buSzPct val="100000"/>
              <a:buNone/>
            </a:pPr>
            <a:r>
              <a:rPr lang="ru-RU" sz="1600" b="1" dirty="0">
                <a:solidFill>
                  <a:srgbClr val="3EC6BC"/>
                </a:solidFill>
                <a:latin typeface="Tektur" pitchFamily="2" charset="0"/>
                <a:cs typeface="Arial" panose="020B0604020202020204" pitchFamily="34" charset="0"/>
              </a:rPr>
              <a:t>Средняя заработная плата</a:t>
            </a:r>
          </a:p>
          <a:p>
            <a:pPr marL="0" lvl="0" indent="0">
              <a:spcBef>
                <a:spcPts val="305"/>
              </a:spcBef>
              <a:buSzPct val="100000"/>
              <a:buNone/>
            </a:pPr>
            <a:r>
              <a:rPr lang="ru-RU" sz="800" b="1" dirty="0">
                <a:solidFill>
                  <a:srgbClr val="153F9B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Montserrat" panose="00000500000000000000" pitchFamily="2" charset="-52"/>
                <a:cs typeface="Arial" panose="020B0604020202020204" pitchFamily="34" charset="0"/>
              </a:rPr>
              <a:t>98,5 тыс. рублей</a:t>
            </a:r>
          </a:p>
          <a:p>
            <a:pPr marL="0" lvl="0" indent="0">
              <a:spcBef>
                <a:spcPts val="305"/>
              </a:spcBef>
              <a:buClr>
                <a:srgbClr val="7F7F7F"/>
              </a:buClr>
              <a:buSzPct val="100000"/>
              <a:buNone/>
            </a:pPr>
            <a:endParaRPr lang="ru-RU" sz="1600" dirty="0">
              <a:solidFill>
                <a:schemeClr val="tx1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 marL="0" lvl="0" indent="0">
              <a:spcBef>
                <a:spcPts val="305"/>
              </a:spcBef>
              <a:buClr>
                <a:srgbClr val="7F7F7F"/>
              </a:buClr>
              <a:buSzPct val="100000"/>
              <a:buNone/>
            </a:pPr>
            <a:r>
              <a:rPr lang="ru-RU" sz="1600" b="1" dirty="0">
                <a:solidFill>
                  <a:srgbClr val="3EC6BC"/>
                </a:solidFill>
                <a:latin typeface="Tektur" pitchFamily="2" charset="0"/>
                <a:cs typeface="Arial" panose="020B0604020202020204" pitchFamily="34" charset="0"/>
              </a:rPr>
              <a:t>Образовательные учреждения</a:t>
            </a:r>
          </a:p>
          <a:p>
            <a:pPr marL="0" lvl="0" indent="0">
              <a:spcBef>
                <a:spcPts val="305"/>
              </a:spcBef>
              <a:buClr>
                <a:srgbClr val="7F7F7F"/>
              </a:buClr>
              <a:buSzPct val="100000"/>
              <a:buNone/>
            </a:pPr>
            <a:endParaRPr lang="ru-RU" sz="1400" b="1" dirty="0">
              <a:solidFill>
                <a:srgbClr val="264281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 marL="0" lvl="0" indent="0">
              <a:spcBef>
                <a:spcPts val="0"/>
              </a:spcBef>
              <a:buClr>
                <a:srgbClr val="12AA9E"/>
              </a:buClr>
              <a:buSzPct val="100000"/>
              <a:buNone/>
            </a:pPr>
            <a:r>
              <a:rPr lang="ru-RU" sz="1400" b="1" dirty="0">
                <a:latin typeface="Montserrat" panose="00000500000000000000" pitchFamily="2" charset="-52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9</a:t>
            </a:r>
            <a:r>
              <a:rPr lang="ru-RU" sz="1400" dirty="0">
                <a:latin typeface="Montserrat" panose="00000500000000000000" pitchFamily="2" charset="-52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 общеобразовательных  учреждений,</a:t>
            </a:r>
          </a:p>
          <a:p>
            <a:pPr marL="0" lvl="0" indent="0">
              <a:spcBef>
                <a:spcPts val="0"/>
              </a:spcBef>
              <a:buClr>
                <a:srgbClr val="12AA9E"/>
              </a:buClr>
              <a:buSzPct val="100000"/>
              <a:buNone/>
            </a:pPr>
            <a:r>
              <a:rPr lang="ru-RU" sz="1400" b="1" dirty="0">
                <a:latin typeface="Montserrat" panose="00000500000000000000" pitchFamily="2" charset="-52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6,6</a:t>
            </a:r>
            <a:r>
              <a:rPr lang="ru-RU" sz="1400" dirty="0">
                <a:latin typeface="Montserrat" panose="00000500000000000000" pitchFamily="2" charset="-52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 тысяч обучающихся</a:t>
            </a:r>
          </a:p>
          <a:p>
            <a:pPr marL="0" lvl="0" indent="0">
              <a:spcBef>
                <a:spcPts val="0"/>
              </a:spcBef>
              <a:buClr>
                <a:srgbClr val="12AA9E"/>
              </a:buClr>
              <a:buSzPct val="100000"/>
              <a:buNone/>
            </a:pPr>
            <a:endParaRPr lang="ru-RU" sz="1400" dirty="0">
              <a:latin typeface="Montserrat" panose="00000500000000000000" pitchFamily="2" charset="-52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  <a:p>
            <a:pPr lvl="0">
              <a:spcBef>
                <a:spcPts val="0"/>
              </a:spcBef>
              <a:buClr>
                <a:srgbClr val="12AA9E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1400" dirty="0">
                <a:latin typeface="Montserrat" panose="00000500000000000000" pitchFamily="2" charset="-52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Государственное автономное профессиональное образовательное учреждение Ленинградской области «Сосновоборский политехнический  колледж» </a:t>
            </a:r>
            <a:br>
              <a:rPr lang="ru-RU" sz="1400" dirty="0">
                <a:latin typeface="Montserrat" panose="00000500000000000000" pitchFamily="2" charset="-52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</a:br>
            <a:r>
              <a:rPr lang="ru-RU" sz="1400" dirty="0">
                <a:latin typeface="Montserrat" panose="00000500000000000000" pitchFamily="2" charset="-52"/>
                <a:ea typeface="Calibri" panose="020F0502020204030204"/>
                <a:cs typeface="Arial" panose="020B0604020202020204" pitchFamily="34" charset="0"/>
                <a:sym typeface="Calibri" panose="020F0502020204030204"/>
                <a:hlinkClick r:id="rId4"/>
              </a:rPr>
              <a:t>http://www.pl36.ru</a:t>
            </a:r>
            <a:endParaRPr lang="ru-RU" sz="1400" dirty="0">
              <a:latin typeface="Montserrat" panose="00000500000000000000" pitchFamily="2" charset="-52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87" y="2159390"/>
            <a:ext cx="640354" cy="64035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85" y="2936648"/>
            <a:ext cx="778189" cy="77818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18"/>
          <a:stretch>
            <a:fillRect/>
          </a:stretch>
        </p:blipFill>
        <p:spPr>
          <a:xfrm>
            <a:off x="513652" y="1375988"/>
            <a:ext cx="851820" cy="5186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22"/>
          <a:stretch>
            <a:fillRect/>
          </a:stretch>
        </p:blipFill>
        <p:spPr>
          <a:xfrm>
            <a:off x="10289999" y="0"/>
            <a:ext cx="1902001" cy="596897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26097" y="6487462"/>
            <a:ext cx="14976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Tektur" pitchFamily="2" charset="0"/>
              </a:defRPr>
            </a:lvl1pPr>
          </a:lstStyle>
          <a:p>
            <a:r>
              <a:rPr lang="en-US" dirty="0"/>
              <a:t>lenoblinvest.ru</a:t>
            </a:r>
            <a:endParaRPr lang="ru-RU" dirty="0"/>
          </a:p>
        </p:txBody>
      </p:sp>
      <p:sp>
        <p:nvSpPr>
          <p:cNvPr id="12" name="Shape 537"/>
          <p:cNvSpPr txBox="1"/>
          <p:nvPr/>
        </p:nvSpPr>
        <p:spPr>
          <a:xfrm>
            <a:off x="9901067" y="2761192"/>
            <a:ext cx="2504672" cy="27699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indent="0" algn="ctr"/>
            <a:r>
              <a:rPr sz="1200" dirty="0" err="1">
                <a:latin typeface="Tektur" pitchFamily="2" charset="0"/>
                <a:ea typeface="Arial" panose="020B0604020202020204"/>
                <a:cs typeface="Arial" panose="020B0604020202020204"/>
              </a:rPr>
              <a:t>Санкт-Петербург</a:t>
            </a:r>
            <a:endParaRPr sz="1200" dirty="0">
              <a:latin typeface="Tektur" pitchFamily="2" charset="0"/>
              <a:ea typeface="Arial" panose="020B0604020202020204"/>
              <a:cs typeface="Arial" panose="020B0604020202020204"/>
            </a:endParaRPr>
          </a:p>
        </p:txBody>
      </p:sp>
      <p:sp>
        <p:nvSpPr>
          <p:cNvPr id="13" name="Shape 538"/>
          <p:cNvSpPr/>
          <p:nvPr/>
        </p:nvSpPr>
        <p:spPr>
          <a:xfrm>
            <a:off x="11050522" y="3113281"/>
            <a:ext cx="617667" cy="315279"/>
          </a:xfrm>
          <a:prstGeom prst="line">
            <a:avLst/>
          </a:prstGeom>
          <a:ln w="6350">
            <a:solidFill>
              <a:srgbClr val="3A48B0"/>
            </a:solidFill>
            <a:prstDash val="dash"/>
          </a:ln>
        </p:spPr>
        <p:style>
          <a:lnRef idx="0">
            <a:scrgbClr r="0" g="0" b="0"/>
          </a:lnRef>
          <a:fillRef idx="0">
            <a:schemeClr val="accent1"/>
          </a:fillRef>
          <a:effectRef idx="0">
            <a:scrgbClr r="0" g="0" b="0"/>
          </a:effectRef>
          <a:fontRef idx="none"/>
        </p:style>
      </p:sp>
      <p:sp>
        <p:nvSpPr>
          <p:cNvPr id="16" name="Shape 539"/>
          <p:cNvSpPr/>
          <p:nvPr/>
        </p:nvSpPr>
        <p:spPr>
          <a:xfrm>
            <a:off x="11551257" y="3370094"/>
            <a:ext cx="116933" cy="116933"/>
          </a:xfrm>
          <a:prstGeom prst="ellipse">
            <a:avLst/>
          </a:prstGeom>
          <a:solidFill>
            <a:srgbClr val="153F9B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rgbClr val="153F9B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Shape 542"/>
          <p:cNvSpPr txBox="1"/>
          <p:nvPr/>
        </p:nvSpPr>
        <p:spPr>
          <a:xfrm>
            <a:off x="9127881" y="1344369"/>
            <a:ext cx="240530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/>
            <a:r>
              <a:rPr sz="1200" dirty="0" err="1">
                <a:latin typeface="Tektur" pitchFamily="2" charset="0"/>
                <a:ea typeface="Arial" panose="020B0604020202020204"/>
                <a:cs typeface="Arial" panose="020B0604020202020204"/>
              </a:rPr>
              <a:t>Выборгский</a:t>
            </a:r>
            <a:r>
              <a:rPr sz="1200" dirty="0">
                <a:latin typeface="Tektur" pitchFamily="2" charset="0"/>
                <a:ea typeface="Arial" panose="020B0604020202020204"/>
                <a:cs typeface="Arial" panose="020B0604020202020204"/>
              </a:rPr>
              <a:t> </a:t>
            </a:r>
          </a:p>
          <a:p>
            <a:pPr marL="0" indent="0" algn="ctr"/>
            <a:r>
              <a:rPr sz="1200" dirty="0" err="1">
                <a:latin typeface="Tektur" pitchFamily="2" charset="0"/>
                <a:ea typeface="Arial" panose="020B0604020202020204"/>
                <a:cs typeface="Arial" panose="020B0604020202020204"/>
              </a:rPr>
              <a:t>район</a:t>
            </a:r>
            <a:endParaRPr sz="1200" dirty="0">
              <a:latin typeface="Tektur" pitchFamily="2" charset="0"/>
              <a:ea typeface="Arial" panose="020B0604020202020204"/>
              <a:cs typeface="Arial" panose="020B0604020202020204"/>
            </a:endParaRPr>
          </a:p>
          <a:p>
            <a:pPr marL="0" indent="0" algn="ctr"/>
            <a:r>
              <a:rPr sz="1200" dirty="0">
                <a:latin typeface="Tektur" pitchFamily="2" charset="0"/>
                <a:ea typeface="Arial" panose="020B0604020202020204"/>
                <a:cs typeface="Arial" panose="020B0604020202020204"/>
              </a:rPr>
              <a:t>1</a:t>
            </a:r>
            <a:r>
              <a:rPr lang="ru-RU" sz="1200" dirty="0">
                <a:latin typeface="Tektur" pitchFamily="2" charset="0"/>
                <a:ea typeface="Arial" panose="020B0604020202020204"/>
                <a:cs typeface="Arial" panose="020B0604020202020204"/>
              </a:rPr>
              <a:t>07</a:t>
            </a:r>
            <a:r>
              <a:rPr sz="1200" dirty="0">
                <a:latin typeface="Tektur" pitchFamily="2" charset="0"/>
                <a:ea typeface="Arial" panose="020B0604020202020204"/>
                <a:cs typeface="Arial" panose="020B0604020202020204"/>
              </a:rPr>
              <a:t>,</a:t>
            </a:r>
            <a:r>
              <a:rPr lang="ru-RU" sz="1200" dirty="0">
                <a:latin typeface="Tektur" pitchFamily="2" charset="0"/>
                <a:ea typeface="Arial" panose="020B0604020202020204"/>
                <a:cs typeface="Arial" panose="020B0604020202020204"/>
              </a:rPr>
              <a:t>5</a:t>
            </a:r>
            <a:r>
              <a:rPr sz="1200" dirty="0">
                <a:latin typeface="Tektur" pitchFamily="2" charset="0"/>
                <a:ea typeface="Arial" panose="020B0604020202020204"/>
                <a:cs typeface="Arial" panose="020B0604020202020204"/>
              </a:rPr>
              <a:t> </a:t>
            </a:r>
            <a:r>
              <a:rPr sz="1200" dirty="0" err="1">
                <a:latin typeface="Tektur" pitchFamily="2" charset="0"/>
                <a:ea typeface="Arial" panose="020B0604020202020204"/>
                <a:cs typeface="Arial" panose="020B0604020202020204"/>
              </a:rPr>
              <a:t>тыс</a:t>
            </a:r>
            <a:r>
              <a:rPr sz="1200" dirty="0">
                <a:latin typeface="Tektur" pitchFamily="2" charset="0"/>
                <a:ea typeface="Arial" panose="020B0604020202020204"/>
                <a:cs typeface="Arial" panose="020B0604020202020204"/>
              </a:rPr>
              <a:t>. </a:t>
            </a:r>
            <a:r>
              <a:rPr sz="1200" dirty="0" err="1">
                <a:latin typeface="Tektur" pitchFamily="2" charset="0"/>
                <a:ea typeface="Arial" panose="020B0604020202020204"/>
                <a:cs typeface="Arial" panose="020B0604020202020204"/>
              </a:rPr>
              <a:t>чел</a:t>
            </a:r>
            <a:r>
              <a:rPr sz="1200" dirty="0">
                <a:latin typeface="Tektur" pitchFamily="2" charset="0"/>
                <a:ea typeface="Arial" panose="020B0604020202020204"/>
                <a:cs typeface="Arial" panose="020B0604020202020204"/>
              </a:rPr>
              <a:t>.</a:t>
            </a:r>
          </a:p>
        </p:txBody>
      </p:sp>
      <p:sp>
        <p:nvSpPr>
          <p:cNvPr id="31" name="Shape 540"/>
          <p:cNvSpPr txBox="1"/>
          <p:nvPr/>
        </p:nvSpPr>
        <p:spPr>
          <a:xfrm>
            <a:off x="6912077" y="2263398"/>
            <a:ext cx="2292164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/>
            <a:r>
              <a:rPr lang="ru-RU" sz="11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" panose="00000500000000000000" pitchFamily="2" charset="-52"/>
                <a:ea typeface="Arial" panose="020B0604020202020204"/>
                <a:cs typeface="Arial" panose="020B0604020202020204"/>
              </a:rPr>
              <a:t>Финский залив</a:t>
            </a:r>
            <a:endParaRPr sz="1100" b="1" i="1" dirty="0">
              <a:solidFill>
                <a:schemeClr val="accent1">
                  <a:lumMod val="60000"/>
                  <a:lumOff val="40000"/>
                </a:schemeClr>
              </a:solidFill>
              <a:latin typeface="Montserrat" panose="00000500000000000000" pitchFamily="2" charset="-52"/>
              <a:ea typeface="Arial" panose="020B0604020202020204"/>
              <a:cs typeface="Arial" panose="020B0604020202020204"/>
            </a:endParaRPr>
          </a:p>
        </p:txBody>
      </p:sp>
      <p:sp>
        <p:nvSpPr>
          <p:cNvPr id="32" name="TextBox 31"/>
          <p:cNvSpPr txBox="1"/>
          <p:nvPr/>
        </p:nvSpPr>
        <p:spPr bwMode="auto">
          <a:xfrm>
            <a:off x="10153629" y="4788174"/>
            <a:ext cx="2038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dirty="0">
                <a:latin typeface="Tektur" pitchFamily="2" charset="0"/>
                <a:cs typeface="Arial" panose="020B0604020202020204" pitchFamily="34" charset="0"/>
              </a:rPr>
              <a:t>Гатчинский </a:t>
            </a:r>
          </a:p>
          <a:p>
            <a:pPr algn="ctr">
              <a:defRPr/>
            </a:pPr>
            <a:r>
              <a:rPr lang="ru-RU" sz="1200" dirty="0">
                <a:latin typeface="Tektur" pitchFamily="2" charset="0"/>
                <a:cs typeface="Arial" panose="020B0604020202020204" pitchFamily="34" charset="0"/>
              </a:rPr>
              <a:t>район</a:t>
            </a:r>
            <a:endParaRPr sz="1200" dirty="0">
              <a:latin typeface="Tektur" pitchFamily="2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200" dirty="0">
                <a:latin typeface="Tektur" pitchFamily="2" charset="0"/>
                <a:cs typeface="Arial" panose="020B0604020202020204" pitchFamily="34" charset="0"/>
              </a:rPr>
              <a:t>146 тыс. чел.</a:t>
            </a:r>
          </a:p>
        </p:txBody>
      </p:sp>
      <p:sp>
        <p:nvSpPr>
          <p:cNvPr id="33" name="TextBox 32"/>
          <p:cNvSpPr txBox="1"/>
          <p:nvPr/>
        </p:nvSpPr>
        <p:spPr bwMode="auto">
          <a:xfrm>
            <a:off x="8881881" y="4305974"/>
            <a:ext cx="2038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dirty="0">
                <a:latin typeface="Tektur" pitchFamily="2" charset="0"/>
                <a:cs typeface="Arial" panose="020B0604020202020204" pitchFamily="34" charset="0"/>
              </a:rPr>
              <a:t>Волосовский</a:t>
            </a:r>
          </a:p>
          <a:p>
            <a:pPr algn="ctr">
              <a:defRPr/>
            </a:pPr>
            <a:r>
              <a:rPr lang="ru-RU" sz="1200" dirty="0">
                <a:latin typeface="Tektur" pitchFamily="2" charset="0"/>
                <a:cs typeface="Arial" panose="020B0604020202020204" pitchFamily="34" charset="0"/>
              </a:rPr>
              <a:t> район</a:t>
            </a:r>
            <a:endParaRPr sz="1200" dirty="0">
              <a:latin typeface="Tektur" pitchFamily="2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200" dirty="0">
                <a:latin typeface="Tektur" pitchFamily="2" charset="0"/>
                <a:cs typeface="Arial" panose="020B0604020202020204" pitchFamily="34" charset="0"/>
              </a:rPr>
              <a:t>26,2 тыс. чел.</a:t>
            </a:r>
          </a:p>
        </p:txBody>
      </p:sp>
      <p:sp>
        <p:nvSpPr>
          <p:cNvPr id="34" name="TextBox 33"/>
          <p:cNvSpPr txBox="1"/>
          <p:nvPr/>
        </p:nvSpPr>
        <p:spPr bwMode="auto">
          <a:xfrm>
            <a:off x="9214876" y="3200926"/>
            <a:ext cx="2038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dirty="0">
                <a:latin typeface="Tektur" pitchFamily="2" charset="0"/>
                <a:cs typeface="Arial" panose="020B0604020202020204" pitchFamily="34" charset="0"/>
              </a:rPr>
              <a:t>Ломоносовский </a:t>
            </a:r>
          </a:p>
          <a:p>
            <a:pPr algn="ctr">
              <a:defRPr/>
            </a:pPr>
            <a:r>
              <a:rPr lang="ru-RU" sz="1200" dirty="0">
                <a:latin typeface="Tektur" pitchFamily="2" charset="0"/>
                <a:cs typeface="Arial" panose="020B0604020202020204" pitchFamily="34" charset="0"/>
              </a:rPr>
              <a:t>район</a:t>
            </a:r>
            <a:endParaRPr sz="1200" dirty="0">
              <a:latin typeface="Tektur" pitchFamily="2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200" dirty="0">
                <a:latin typeface="Tektur" pitchFamily="2" charset="0"/>
                <a:cs typeface="Arial" panose="020B0604020202020204" pitchFamily="34" charset="0"/>
              </a:rPr>
              <a:t>46,4 тыс. чел.</a:t>
            </a:r>
          </a:p>
        </p:txBody>
      </p:sp>
      <p:sp>
        <p:nvSpPr>
          <p:cNvPr id="15" name="TextBox 14"/>
          <p:cNvSpPr txBox="1"/>
          <p:nvPr/>
        </p:nvSpPr>
        <p:spPr bwMode="auto">
          <a:xfrm>
            <a:off x="7762671" y="3614983"/>
            <a:ext cx="2038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dirty="0" err="1">
                <a:latin typeface="Tektur" pitchFamily="2" charset="0"/>
                <a:cs typeface="Arial" panose="020B0604020202020204" pitchFamily="34" charset="0"/>
              </a:rPr>
              <a:t>Кингисепский</a:t>
            </a:r>
            <a:endParaRPr lang="ru-RU" sz="1200" dirty="0">
              <a:latin typeface="Tektur" pitchFamily="2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200" dirty="0">
                <a:latin typeface="Tektur" pitchFamily="2" charset="0"/>
                <a:cs typeface="Arial" panose="020B0604020202020204" pitchFamily="34" charset="0"/>
              </a:rPr>
              <a:t> район</a:t>
            </a:r>
            <a:endParaRPr sz="1200" dirty="0">
              <a:latin typeface="Tektur" pitchFamily="2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200" dirty="0">
                <a:latin typeface="Tektur" pitchFamily="2" charset="0"/>
                <a:cs typeface="Arial" panose="020B0604020202020204" pitchFamily="34" charset="0"/>
              </a:rPr>
              <a:t>83,8 тыс. чел.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759634" y="2343420"/>
            <a:ext cx="1393995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spcBef>
                <a:spcPts val="305"/>
              </a:spcBef>
              <a:buClr>
                <a:srgbClr val="7F7F7F"/>
              </a:buClr>
              <a:buSzPct val="100000"/>
            </a:pPr>
            <a:r>
              <a:rPr lang="ru-RU" sz="1100" b="1" dirty="0">
                <a:solidFill>
                  <a:schemeClr val="tx1"/>
                </a:solidFill>
                <a:latin typeface="Tektur" pitchFamily="2" charset="0"/>
                <a:ea typeface="Calibri" panose="020F0502020204030204"/>
                <a:cs typeface="Mongolian Baiti" panose="03000500000000000000" pitchFamily="66" charset="0"/>
                <a:sym typeface="Calibri" panose="020F0502020204030204"/>
              </a:rPr>
              <a:t>Сосновоборский  городской округ</a:t>
            </a:r>
          </a:p>
        </p:txBody>
      </p:sp>
      <p:sp>
        <p:nvSpPr>
          <p:cNvPr id="21" name="Shape 539"/>
          <p:cNvSpPr/>
          <p:nvPr/>
        </p:nvSpPr>
        <p:spPr>
          <a:xfrm>
            <a:off x="9771808" y="3008957"/>
            <a:ext cx="58467" cy="58467"/>
          </a:xfrm>
          <a:prstGeom prst="ellipse">
            <a:avLst/>
          </a:prstGeom>
          <a:solidFill>
            <a:srgbClr val="153F9B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rgbClr val="153F9B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Shape 538"/>
          <p:cNvSpPr/>
          <p:nvPr/>
        </p:nvSpPr>
        <p:spPr>
          <a:xfrm>
            <a:off x="9424988" y="2669381"/>
            <a:ext cx="376054" cy="368809"/>
          </a:xfrm>
          <a:prstGeom prst="line">
            <a:avLst/>
          </a:prstGeom>
          <a:ln w="6350">
            <a:solidFill>
              <a:srgbClr val="3A48B0"/>
            </a:solidFill>
            <a:prstDash val="dash"/>
          </a:ln>
        </p:spPr>
        <p:style>
          <a:lnRef idx="0">
            <a:scrgbClr r="0" g="0" b="0"/>
          </a:lnRef>
          <a:fillRef idx="0">
            <a:schemeClr val="accent1"/>
          </a:fillRef>
          <a:effectRef idx="0">
            <a:scrgbClr r="0" g="0" b="0"/>
          </a:effectRef>
          <a:fontRef idx="none"/>
        </p:style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portrait-young-business-man-sitting-his-desk"/>
          <p:cNvPicPr>
            <a:picLocks noChangeAspect="1"/>
          </p:cNvPicPr>
          <p:nvPr/>
        </p:nvPicPr>
        <p:blipFill>
          <a:blip r:embed="rId3"/>
          <a:srcRect t="16852" r="1254"/>
          <a:stretch>
            <a:fillRect/>
          </a:stretch>
        </p:blipFill>
        <p:spPr>
          <a:xfrm>
            <a:off x="0" y="0"/>
            <a:ext cx="12202795" cy="6858000"/>
          </a:xfrm>
          <a:prstGeom prst="rect">
            <a:avLst/>
          </a:prstGeom>
        </p:spPr>
      </p:pic>
      <p:sp>
        <p:nvSpPr>
          <p:cNvPr id="6" name="Прямоугольник 11"/>
          <p:cNvSpPr/>
          <p:nvPr/>
        </p:nvSpPr>
        <p:spPr>
          <a:xfrm>
            <a:off x="-10570" y="1079090"/>
            <a:ext cx="6362207" cy="1686075"/>
          </a:xfrm>
          <a:custGeom>
            <a:avLst/>
            <a:gdLst>
              <a:gd name="connsiteX0" fmla="*/ 0 w 9206113"/>
              <a:gd name="connsiteY0" fmla="*/ 0 h 2041864"/>
              <a:gd name="connsiteX1" fmla="*/ 9206113 w 9206113"/>
              <a:gd name="connsiteY1" fmla="*/ 0 h 2041864"/>
              <a:gd name="connsiteX2" fmla="*/ 9206113 w 9206113"/>
              <a:gd name="connsiteY2" fmla="*/ 2041864 h 2041864"/>
              <a:gd name="connsiteX3" fmla="*/ 0 w 9206113"/>
              <a:gd name="connsiteY3" fmla="*/ 2041864 h 2041864"/>
              <a:gd name="connsiteX4" fmla="*/ 0 w 9206113"/>
              <a:gd name="connsiteY4" fmla="*/ 0 h 2041864"/>
              <a:gd name="connsiteX0-1" fmla="*/ 0 w 9206113"/>
              <a:gd name="connsiteY0-2" fmla="*/ 0 h 2041864"/>
              <a:gd name="connsiteX1-3" fmla="*/ 9206113 w 9206113"/>
              <a:gd name="connsiteY1-4" fmla="*/ 0 h 2041864"/>
              <a:gd name="connsiteX2-5" fmla="*/ 8336101 w 9206113"/>
              <a:gd name="connsiteY2-6" fmla="*/ 2041864 h 2041864"/>
              <a:gd name="connsiteX3-7" fmla="*/ 0 w 9206113"/>
              <a:gd name="connsiteY3-8" fmla="*/ 2041864 h 2041864"/>
              <a:gd name="connsiteX4-9" fmla="*/ 0 w 9206113"/>
              <a:gd name="connsiteY4-10" fmla="*/ 0 h 2041864"/>
              <a:gd name="connsiteX0-11" fmla="*/ 0 w 9206113"/>
              <a:gd name="connsiteY0-12" fmla="*/ 0 h 2041864"/>
              <a:gd name="connsiteX1-13" fmla="*/ 9206113 w 9206113"/>
              <a:gd name="connsiteY1-14" fmla="*/ 0 h 2041864"/>
              <a:gd name="connsiteX2-15" fmla="*/ 8753352 w 9206113"/>
              <a:gd name="connsiteY2-16" fmla="*/ 1038688 h 2041864"/>
              <a:gd name="connsiteX3-17" fmla="*/ 8336101 w 9206113"/>
              <a:gd name="connsiteY3-18" fmla="*/ 2041864 h 2041864"/>
              <a:gd name="connsiteX4-19" fmla="*/ 0 w 9206113"/>
              <a:gd name="connsiteY4-20" fmla="*/ 2041864 h 2041864"/>
              <a:gd name="connsiteX5" fmla="*/ 0 w 9206113"/>
              <a:gd name="connsiteY5" fmla="*/ 0 h 2041864"/>
              <a:gd name="connsiteX0-21" fmla="*/ 0 w 9206113"/>
              <a:gd name="connsiteY0-22" fmla="*/ 0 h 2041864"/>
              <a:gd name="connsiteX1-23" fmla="*/ 9206113 w 9206113"/>
              <a:gd name="connsiteY1-24" fmla="*/ 0 h 2041864"/>
              <a:gd name="connsiteX2-25" fmla="*/ 9206113 w 9206113"/>
              <a:gd name="connsiteY2-26" fmla="*/ 1154098 h 2041864"/>
              <a:gd name="connsiteX3-27" fmla="*/ 8336101 w 9206113"/>
              <a:gd name="connsiteY3-28" fmla="*/ 2041864 h 2041864"/>
              <a:gd name="connsiteX4-29" fmla="*/ 0 w 9206113"/>
              <a:gd name="connsiteY4-30" fmla="*/ 2041864 h 2041864"/>
              <a:gd name="connsiteX5-31" fmla="*/ 0 w 9206113"/>
              <a:gd name="connsiteY5-32" fmla="*/ 0 h 2041864"/>
              <a:gd name="connsiteX0-33" fmla="*/ 0 w 9206113"/>
              <a:gd name="connsiteY0-34" fmla="*/ 0 h 2050230"/>
              <a:gd name="connsiteX1-35" fmla="*/ 9206113 w 9206113"/>
              <a:gd name="connsiteY1-36" fmla="*/ 0 h 2050230"/>
              <a:gd name="connsiteX2-37" fmla="*/ 9206113 w 9206113"/>
              <a:gd name="connsiteY2-38" fmla="*/ 1154098 h 2050230"/>
              <a:gd name="connsiteX3-39" fmla="*/ 7844578 w 9206113"/>
              <a:gd name="connsiteY3-40" fmla="*/ 2050230 h 2050230"/>
              <a:gd name="connsiteX4-41" fmla="*/ 0 w 9206113"/>
              <a:gd name="connsiteY4-42" fmla="*/ 2041864 h 2050230"/>
              <a:gd name="connsiteX5-43" fmla="*/ 0 w 9206113"/>
              <a:gd name="connsiteY5-44" fmla="*/ 0 h 2050230"/>
              <a:gd name="connsiteX0-45" fmla="*/ 0 w 9206113"/>
              <a:gd name="connsiteY0-46" fmla="*/ 0 h 2041864"/>
              <a:gd name="connsiteX1-47" fmla="*/ 9206113 w 9206113"/>
              <a:gd name="connsiteY1-48" fmla="*/ 0 h 2041864"/>
              <a:gd name="connsiteX2-49" fmla="*/ 9206113 w 9206113"/>
              <a:gd name="connsiteY2-50" fmla="*/ 1154098 h 2041864"/>
              <a:gd name="connsiteX3-51" fmla="*/ 7871147 w 9206113"/>
              <a:gd name="connsiteY3-52" fmla="*/ 1983299 h 2041864"/>
              <a:gd name="connsiteX4-53" fmla="*/ 0 w 9206113"/>
              <a:gd name="connsiteY4-54" fmla="*/ 2041864 h 2041864"/>
              <a:gd name="connsiteX5-55" fmla="*/ 0 w 9206113"/>
              <a:gd name="connsiteY5-56" fmla="*/ 0 h 2041864"/>
              <a:gd name="connsiteX0-57" fmla="*/ 0 w 9206113"/>
              <a:gd name="connsiteY0-58" fmla="*/ 0 h 2041864"/>
              <a:gd name="connsiteX1-59" fmla="*/ 9206113 w 9206113"/>
              <a:gd name="connsiteY1-60" fmla="*/ 0 h 2041864"/>
              <a:gd name="connsiteX2-61" fmla="*/ 9206113 w 9206113"/>
              <a:gd name="connsiteY2-62" fmla="*/ 1154098 h 2041864"/>
              <a:gd name="connsiteX3-63" fmla="*/ 7764872 w 9206113"/>
              <a:gd name="connsiteY3-64" fmla="*/ 2033497 h 2041864"/>
              <a:gd name="connsiteX4-65" fmla="*/ 0 w 9206113"/>
              <a:gd name="connsiteY4-66" fmla="*/ 2041864 h 2041864"/>
              <a:gd name="connsiteX5-67" fmla="*/ 0 w 9206113"/>
              <a:gd name="connsiteY5-68" fmla="*/ 0 h 2041864"/>
              <a:gd name="connsiteX0-69" fmla="*/ 0 w 9206113"/>
              <a:gd name="connsiteY0-70" fmla="*/ 0 h 2045425"/>
              <a:gd name="connsiteX1-71" fmla="*/ 9206113 w 9206113"/>
              <a:gd name="connsiteY1-72" fmla="*/ 0 h 2045425"/>
              <a:gd name="connsiteX2-73" fmla="*/ 9206113 w 9206113"/>
              <a:gd name="connsiteY2-74" fmla="*/ 1154098 h 2045425"/>
              <a:gd name="connsiteX3-75" fmla="*/ 8243807 w 9206113"/>
              <a:gd name="connsiteY3-76" fmla="*/ 2045425 h 2045425"/>
              <a:gd name="connsiteX4-77" fmla="*/ 0 w 9206113"/>
              <a:gd name="connsiteY4-78" fmla="*/ 2041864 h 2045425"/>
              <a:gd name="connsiteX5-79" fmla="*/ 0 w 9206113"/>
              <a:gd name="connsiteY5-80" fmla="*/ 0 h 2045425"/>
              <a:gd name="connsiteX0-81" fmla="*/ 0 w 9206113"/>
              <a:gd name="connsiteY0-82" fmla="*/ 0 h 2045425"/>
              <a:gd name="connsiteX1-83" fmla="*/ 9206113 w 9206113"/>
              <a:gd name="connsiteY1-84" fmla="*/ 0 h 2045425"/>
              <a:gd name="connsiteX2-85" fmla="*/ 9195470 w 9206113"/>
              <a:gd name="connsiteY2-86" fmla="*/ 1380725 h 2045425"/>
              <a:gd name="connsiteX3-87" fmla="*/ 8243807 w 9206113"/>
              <a:gd name="connsiteY3-88" fmla="*/ 2045425 h 2045425"/>
              <a:gd name="connsiteX4-89" fmla="*/ 0 w 9206113"/>
              <a:gd name="connsiteY4-90" fmla="*/ 2041864 h 2045425"/>
              <a:gd name="connsiteX5-91" fmla="*/ 0 w 9206113"/>
              <a:gd name="connsiteY5-92" fmla="*/ 0 h 2045425"/>
              <a:gd name="connsiteX0-93" fmla="*/ 0 w 9206113"/>
              <a:gd name="connsiteY0-94" fmla="*/ 0 h 2045425"/>
              <a:gd name="connsiteX1-95" fmla="*/ 9206113 w 9206113"/>
              <a:gd name="connsiteY1-96" fmla="*/ 0 h 2045425"/>
              <a:gd name="connsiteX2-97" fmla="*/ 9195470 w 9206113"/>
              <a:gd name="connsiteY2-98" fmla="*/ 1380725 h 2045425"/>
              <a:gd name="connsiteX3-99" fmla="*/ 8243807 w 9206113"/>
              <a:gd name="connsiteY3-100" fmla="*/ 2045425 h 2045425"/>
              <a:gd name="connsiteX4-101" fmla="*/ 0 w 9206113"/>
              <a:gd name="connsiteY4-102" fmla="*/ 2041864 h 2045425"/>
              <a:gd name="connsiteX5-103" fmla="*/ 0 w 9206113"/>
              <a:gd name="connsiteY5-104" fmla="*/ 0 h 20454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31" y="connsiteY5-32"/>
              </a:cxn>
            </a:cxnLst>
            <a:rect l="l" t="t" r="r" b="b"/>
            <a:pathLst>
              <a:path w="9206113" h="2045425">
                <a:moveTo>
                  <a:pt x="0" y="0"/>
                </a:moveTo>
                <a:lnTo>
                  <a:pt x="9206113" y="0"/>
                </a:lnTo>
                <a:cubicBezTo>
                  <a:pt x="9202565" y="460242"/>
                  <a:pt x="9199018" y="920483"/>
                  <a:pt x="9195470" y="1380725"/>
                </a:cubicBezTo>
                <a:cubicBezTo>
                  <a:pt x="9144324" y="1447232"/>
                  <a:pt x="8561028" y="1823858"/>
                  <a:pt x="8243807" y="2045425"/>
                </a:cubicBezTo>
                <a:lnTo>
                  <a:pt x="0" y="204186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97560">
              <a:defRPr/>
            </a:pPr>
            <a:endParaRPr lang="ru-RU" sz="1570"/>
          </a:p>
        </p:txBody>
      </p:sp>
      <p:sp>
        <p:nvSpPr>
          <p:cNvPr id="7" name="Заголовок 3"/>
          <p:cNvSpPr txBox="1"/>
          <p:nvPr/>
        </p:nvSpPr>
        <p:spPr>
          <a:xfrm>
            <a:off x="686390" y="1513603"/>
            <a:ext cx="7385894" cy="8170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400" b="1" dirty="0">
                <a:solidFill>
                  <a:srgbClr val="3EC6BC"/>
                </a:solidFill>
                <a:latin typeface="Tektur" pitchFamily="2" charset="0"/>
              </a:rPr>
              <a:t>Меры поддержки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808" y="3639143"/>
            <a:ext cx="3697760" cy="321885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: один усеченный угол 22"/>
          <p:cNvSpPr/>
          <p:nvPr/>
        </p:nvSpPr>
        <p:spPr>
          <a:xfrm>
            <a:off x="0" y="1312969"/>
            <a:ext cx="5699760" cy="2730405"/>
          </a:xfrm>
          <a:prstGeom prst="snip1Rect">
            <a:avLst>
              <a:gd name="adj" fmla="val 25454"/>
            </a:avLst>
          </a:prstGeom>
          <a:solidFill>
            <a:srgbClr val="153F9B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7" name="Google Shape;257;p37"/>
          <p:cNvSpPr txBox="1"/>
          <p:nvPr/>
        </p:nvSpPr>
        <p:spPr>
          <a:xfrm>
            <a:off x="418724" y="329701"/>
            <a:ext cx="8221801" cy="6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8437F"/>
              </a:buClr>
              <a:buSzPts val="2000"/>
              <a:buFont typeface="Arial" panose="020B0604020202020204"/>
              <a:buNone/>
            </a:pPr>
            <a:r>
              <a:rPr lang="ru-RU" sz="3200" b="1" i="0" u="none" strike="noStrike" cap="none" dirty="0">
                <a:solidFill>
                  <a:srgbClr val="262626"/>
                </a:solidFill>
                <a:latin typeface="Tektur" pitchFamily="2" charset="0"/>
                <a:ea typeface="Roboto" pitchFamily="2" charset="0"/>
                <a:cs typeface="Tektur"/>
                <a:sym typeface="Tektur"/>
              </a:rPr>
              <a:t>Об Агентстве экономического развития Ленинградской области</a:t>
            </a:r>
          </a:p>
        </p:txBody>
      </p:sp>
      <p:pic>
        <p:nvPicPr>
          <p:cNvPr id="263" name="Рисунок 26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53763" y="6323848"/>
            <a:ext cx="9748911" cy="563648"/>
          </a:xfrm>
          <a:prstGeom prst="rect">
            <a:avLst/>
          </a:prstGeom>
        </p:spPr>
      </p:pic>
      <p:sp>
        <p:nvSpPr>
          <p:cNvPr id="264" name="Google Shape;323;p5"/>
          <p:cNvSpPr txBox="1"/>
          <p:nvPr/>
        </p:nvSpPr>
        <p:spPr>
          <a:xfrm>
            <a:off x="8343" y="6532526"/>
            <a:ext cx="492821" cy="288784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rgbClr val="153F9B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hangingPunct="0">
              <a:defRPr/>
            </a:pPr>
            <a:fld id="{86CB4B4D-7CA3-9044-876B-883B54F8677D}" type="slidenum">
              <a:rPr lang="ru-RU" sz="1400" b="1" kern="0" smtClean="0">
                <a:solidFill>
                  <a:schemeClr val="tx1">
                    <a:lumMod val="75000"/>
                    <a:lumOff val="25000"/>
                  </a:schemeClr>
                </a:solidFill>
                <a:latin typeface="Tektur" pitchFamily="2" charset="0"/>
                <a:ea typeface="Roboto" pitchFamily="2" charset="0"/>
                <a:cs typeface="Arial" panose="020B0604020202020204"/>
                <a:sym typeface="Arial" panose="020B0604020202020204"/>
              </a:rPr>
              <a:t>15</a:t>
            </a:fld>
            <a:endParaRPr lang="ru-RU" sz="1400" b="1" kern="0" dirty="0">
              <a:solidFill>
                <a:schemeClr val="tx1">
                  <a:lumMod val="75000"/>
                  <a:lumOff val="25000"/>
                </a:schemeClr>
              </a:solidFill>
              <a:latin typeface="Tektur" pitchFamily="2" charset="0"/>
              <a:ea typeface="Roboto" pitchFamily="2" charset="0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265" name="Прямая соединительная линия 264"/>
          <p:cNvCxnSpPr/>
          <p:nvPr/>
        </p:nvCxnSpPr>
        <p:spPr>
          <a:xfrm>
            <a:off x="547043" y="6580486"/>
            <a:ext cx="0" cy="171699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" name="Заполнитель даты 3"/>
          <p:cNvSpPr txBox="1">
            <a:spLocks noEditPoints="1"/>
          </p:cNvSpPr>
          <p:nvPr/>
        </p:nvSpPr>
        <p:spPr bwMode="auto">
          <a:xfrm>
            <a:off x="669495" y="6544506"/>
            <a:ext cx="1414858" cy="18466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200" b="0" i="0" u="none" strike="noStrike" cap="none">
                <a:solidFill>
                  <a:schemeClr val="tx1"/>
                </a:solidFill>
                <a:latin typeface="Tektur" pitchFamily="2" charset="0"/>
                <a:ea typeface="Roboto" pitchFamily="2" charset="0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dirty="0"/>
              <a:t>lenoblinvest.ru</a:t>
            </a:r>
          </a:p>
        </p:txBody>
      </p:sp>
      <p:sp>
        <p:nvSpPr>
          <p:cNvPr id="4" name="Google Shape;259;p37"/>
          <p:cNvSpPr txBox="1"/>
          <p:nvPr/>
        </p:nvSpPr>
        <p:spPr>
          <a:xfrm>
            <a:off x="403300" y="4378003"/>
            <a:ext cx="1921114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0" i="0" u="none" strike="noStrike" cap="none" dirty="0">
                <a:solidFill>
                  <a:srgbClr val="3EC6BC"/>
                </a:solidFill>
                <a:latin typeface="Tektur" pitchFamily="2" charset="0"/>
                <a:ea typeface="Roboto Medium" pitchFamily="2" charset="0"/>
                <a:cs typeface="Arial" panose="020B0604020202020204" pitchFamily="34" charset="0"/>
                <a:sym typeface="Tektur"/>
              </a:rPr>
              <a:t>&gt; </a:t>
            </a:r>
            <a:r>
              <a:rPr lang="ru-RU" sz="4800" b="1" i="0" u="none" strike="noStrike" cap="none" dirty="0">
                <a:solidFill>
                  <a:srgbClr val="3EC6BC"/>
                </a:solidFill>
                <a:latin typeface="Tektur" pitchFamily="2" charset="0"/>
                <a:ea typeface="Roboto Medium" pitchFamily="2" charset="0"/>
                <a:cs typeface="Arial" panose="020B0604020202020204" pitchFamily="34" charset="0"/>
                <a:sym typeface="Tektur"/>
              </a:rPr>
              <a:t>6,</a:t>
            </a:r>
            <a:r>
              <a:rPr lang="ru-RU" altLang="en-US" sz="4800" b="1" i="0" u="none" strike="noStrike" cap="none" dirty="0">
                <a:solidFill>
                  <a:srgbClr val="3EC6BC"/>
                </a:solidFill>
                <a:latin typeface="Tektur" pitchFamily="2" charset="0"/>
                <a:ea typeface="Roboto Medium" pitchFamily="2" charset="0"/>
                <a:cs typeface="Arial" panose="020B0604020202020204" pitchFamily="34" charset="0"/>
                <a:sym typeface="Tektur"/>
              </a:rPr>
              <a:t>9</a:t>
            </a:r>
          </a:p>
        </p:txBody>
      </p:sp>
      <p:sp>
        <p:nvSpPr>
          <p:cNvPr id="6" name="Google Shape;260;p37"/>
          <p:cNvSpPr/>
          <p:nvPr/>
        </p:nvSpPr>
        <p:spPr>
          <a:xfrm>
            <a:off x="397160" y="4847745"/>
            <a:ext cx="3521693" cy="928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3F3F3F"/>
                </a:solidFill>
                <a:latin typeface="Montserrat" panose="00000500000000000000" pitchFamily="2" charset="-52"/>
                <a:ea typeface="Roboto Light" pitchFamily="2" charset="0"/>
                <a:cs typeface="Arial" panose="020B0604020202020204" pitchFamily="34" charset="0"/>
                <a:sym typeface="Montserrat" panose="00000500000000000000"/>
              </a:rPr>
              <a:t>инвестпортфель активных проектов АЭРЛО, </a:t>
            </a:r>
            <a:r>
              <a:rPr lang="ru-RU" sz="1600" b="1" i="0" u="none" strike="noStrike" cap="none" dirty="0">
                <a:solidFill>
                  <a:srgbClr val="262626"/>
                </a:solidFill>
                <a:latin typeface="Montserrat" panose="00000500000000000000" pitchFamily="2" charset="-52"/>
                <a:ea typeface="Roboto" pitchFamily="2" charset="0"/>
                <a:cs typeface="Arial" panose="020B0604020202020204" pitchFamily="34" charset="0"/>
                <a:sym typeface="Montserrat" panose="00000500000000000000"/>
              </a:rPr>
              <a:t>&gt;30% всего инвестпортфеля страны сопровождается Агентством</a:t>
            </a:r>
            <a:endParaRPr lang="ru-RU" sz="1600" b="1" dirty="0">
              <a:solidFill>
                <a:srgbClr val="262626"/>
              </a:solidFill>
              <a:latin typeface="Montserrat" panose="00000500000000000000" pitchFamily="2" charset="-52"/>
              <a:ea typeface="Roboto" pitchFamily="2" charset="0"/>
              <a:cs typeface="Arial" panose="020B0604020202020204" pitchFamily="34" charset="0"/>
              <a:sym typeface="Montserrat" panose="00000500000000000000"/>
            </a:endParaRPr>
          </a:p>
        </p:txBody>
      </p:sp>
      <p:sp>
        <p:nvSpPr>
          <p:cNvPr id="7" name="Google Shape;261;p37"/>
          <p:cNvSpPr/>
          <p:nvPr/>
        </p:nvSpPr>
        <p:spPr>
          <a:xfrm>
            <a:off x="4647331" y="4890074"/>
            <a:ext cx="256053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latin typeface="Montserrat" panose="00000500000000000000" pitchFamily="2" charset="-52"/>
                <a:cs typeface="Arial" panose="020B0604020202020204" pitchFamily="34" charset="0"/>
                <a:sym typeface="Montserrat" panose="00000500000000000000"/>
              </a:rPr>
              <a:t>активных проектов находится</a:t>
            </a:r>
            <a:br>
              <a:rPr lang="ru-RU" sz="1600" dirty="0">
                <a:latin typeface="Montserrat" panose="00000500000000000000" pitchFamily="2" charset="-52"/>
                <a:cs typeface="Arial" panose="020B0604020202020204" pitchFamily="34" charset="0"/>
                <a:sym typeface="Montserrat" panose="00000500000000000000"/>
              </a:rPr>
            </a:br>
            <a:r>
              <a:rPr lang="ru-RU" sz="1600" dirty="0">
                <a:latin typeface="Montserrat" panose="00000500000000000000" pitchFamily="2" charset="-52"/>
                <a:cs typeface="Arial" panose="020B0604020202020204" pitchFamily="34" charset="0"/>
                <a:sym typeface="Montserrat" panose="00000500000000000000"/>
              </a:rPr>
              <a:t>на сопровождении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  <a:ea typeface="Roboto Light" pitchFamily="2" charset="0"/>
                <a:cs typeface="Arial" panose="020B0604020202020204" pitchFamily="34" charset="0"/>
                <a:sym typeface="Montserrat" panose="00000500000000000000"/>
              </a:rPr>
              <a:t>на 04.06.2026</a:t>
            </a:r>
            <a:endParaRPr sz="1600" i="1" dirty="0">
              <a:solidFill>
                <a:schemeClr val="bg1">
                  <a:lumMod val="65000"/>
                </a:schemeClr>
              </a:solidFill>
              <a:latin typeface="Montserrat" panose="00000500000000000000" pitchFamily="2" charset="-52"/>
              <a:ea typeface="Roboto Light" pitchFamily="2" charset="0"/>
              <a:cs typeface="Arial" panose="020B0604020202020204" pitchFamily="34" charset="0"/>
              <a:sym typeface="Montserrat" panose="00000500000000000000"/>
            </a:endParaRPr>
          </a:p>
        </p:txBody>
      </p:sp>
      <p:sp>
        <p:nvSpPr>
          <p:cNvPr id="9" name="Google Shape;262;p37"/>
          <p:cNvSpPr txBox="1"/>
          <p:nvPr/>
        </p:nvSpPr>
        <p:spPr>
          <a:xfrm>
            <a:off x="4648289" y="4378003"/>
            <a:ext cx="1660444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3EC6BC"/>
                </a:solidFill>
                <a:latin typeface="Tektur" pitchFamily="2" charset="0"/>
                <a:ea typeface="Roboto Medium" pitchFamily="2" charset="0"/>
                <a:cs typeface="Arial" panose="020B0604020202020204" pitchFamily="34" charset="0"/>
                <a:sym typeface="Tektur"/>
              </a:rPr>
              <a:t>326</a:t>
            </a:r>
            <a:endParaRPr sz="1800" dirty="0">
              <a:solidFill>
                <a:srgbClr val="3EC6BC"/>
              </a:solidFill>
              <a:latin typeface="Tektur" pitchFamily="2" charset="0"/>
              <a:ea typeface="Roboto Medium" pitchFamily="2" charset="0"/>
              <a:cs typeface="Arial" panose="020B0604020202020204" pitchFamily="34" charset="0"/>
            </a:endParaRPr>
          </a:p>
        </p:txBody>
      </p:sp>
      <p:sp>
        <p:nvSpPr>
          <p:cNvPr id="10" name="Google Shape;250;p36"/>
          <p:cNvSpPr/>
          <p:nvPr/>
        </p:nvSpPr>
        <p:spPr>
          <a:xfrm>
            <a:off x="1992497" y="4222867"/>
            <a:ext cx="96818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 panose="020B0604020202020204"/>
              <a:buNone/>
            </a:pPr>
            <a:r>
              <a:rPr lang="ru-RU" sz="1800" dirty="0">
                <a:solidFill>
                  <a:srgbClr val="3EC6BC"/>
                </a:solidFill>
                <a:latin typeface="Tektur" pitchFamily="2" charset="0"/>
                <a:ea typeface="Roboto Light" pitchFamily="2" charset="0"/>
                <a:cs typeface="Arial" panose="020B0604020202020204" pitchFamily="34" charset="0"/>
                <a:sym typeface="Tektur"/>
              </a:rPr>
              <a:t>трлн </a:t>
            </a:r>
            <a:endParaRPr lang="en-US" sz="1800" dirty="0">
              <a:solidFill>
                <a:srgbClr val="3EC6BC"/>
              </a:solidFill>
              <a:latin typeface="Tektur" pitchFamily="2" charset="0"/>
              <a:ea typeface="Roboto Light" pitchFamily="2" charset="0"/>
              <a:cs typeface="Arial" panose="020B0604020202020204" pitchFamily="34" charset="0"/>
              <a:sym typeface="Tektu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 panose="020B0604020202020204"/>
              <a:buNone/>
            </a:pPr>
            <a:r>
              <a:rPr lang="ru-RU" sz="1800" dirty="0">
                <a:solidFill>
                  <a:srgbClr val="3EC6BC"/>
                </a:solidFill>
                <a:latin typeface="Tektur" pitchFamily="2" charset="0"/>
                <a:ea typeface="Roboto Light" pitchFamily="2" charset="0"/>
                <a:cs typeface="Arial" panose="020B0604020202020204" pitchFamily="34" charset="0"/>
                <a:sym typeface="Tektur"/>
              </a:rPr>
              <a:t>руб.</a:t>
            </a:r>
            <a:endParaRPr sz="2000" i="0" u="none" strike="noStrike" cap="none" dirty="0">
              <a:solidFill>
                <a:srgbClr val="3EC6BC"/>
              </a:solidFill>
              <a:latin typeface="Tektur" pitchFamily="2" charset="0"/>
              <a:ea typeface="Roboto Light" pitchFamily="2" charset="0"/>
              <a:cs typeface="Arial" panose="020B0604020202020204" pitchFamily="34" charset="0"/>
              <a:sym typeface="Tektur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2099468" y="4547518"/>
            <a:ext cx="515782" cy="1138"/>
          </a:xfrm>
          <a:prstGeom prst="line">
            <a:avLst/>
          </a:prstGeom>
          <a:ln w="12700">
            <a:solidFill>
              <a:srgbClr val="3EC6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418726" y="1352895"/>
            <a:ext cx="254195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rgbClr val="153F9B"/>
                </a:solidFill>
                <a:latin typeface="Tektur" pitchFamily="2" charset="0"/>
                <a:cs typeface="Arial" panose="020B0604020202020204" pitchFamily="34" charset="0"/>
                <a:sym typeface="+mn-ea"/>
              </a:rPr>
              <a:t>АЭРЛО</a:t>
            </a:r>
            <a:r>
              <a:rPr lang="ru-RU" sz="2400" dirty="0">
                <a:solidFill>
                  <a:srgbClr val="153F9B"/>
                </a:solidFill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207861" y="1463547"/>
            <a:ext cx="174241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b="1" dirty="0">
                <a:solidFill>
                  <a:srgbClr val="153F9B"/>
                </a:solidFill>
                <a:latin typeface="Tektur" pitchFamily="2" charset="0"/>
                <a:cs typeface="Arial" panose="020B0604020202020204" pitchFamily="34" charset="0"/>
                <a:sym typeface="+mn-ea"/>
              </a:rPr>
              <a:t>Цели: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640525" y="4249390"/>
            <a:ext cx="370621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3EC6BC"/>
                </a:solidFill>
                <a:latin typeface="Tektur" pitchFamily="2" charset="0"/>
              </a:rPr>
              <a:t>Признано «Агентством развития года»</a:t>
            </a:r>
          </a:p>
          <a:p>
            <a:r>
              <a:rPr lang="ru-RU" sz="1600" dirty="0">
                <a:effectLst/>
                <a:latin typeface="Montserrat" panose="00000500000000000000" pitchFamily="2" charset="-52"/>
              </a:rPr>
              <a:t>по итогам Национальной премии «Лидеры инвестиционного </a:t>
            </a:r>
            <a:r>
              <a:rPr lang="en-US" sz="1600" dirty="0">
                <a:effectLst/>
                <a:latin typeface="Montserrat" panose="00000500000000000000" pitchFamily="2" charset="-52"/>
              </a:rPr>
              <a:t/>
            </a:r>
            <a:br>
              <a:rPr lang="en-US" sz="1600" dirty="0">
                <a:effectLst/>
                <a:latin typeface="Montserrat" panose="00000500000000000000" pitchFamily="2" charset="-52"/>
              </a:rPr>
            </a:br>
            <a:r>
              <a:rPr lang="ru-RU" sz="1600" dirty="0">
                <a:effectLst/>
                <a:latin typeface="Montserrat" panose="00000500000000000000" pitchFamily="2" charset="-52"/>
              </a:rPr>
              <a:t>развития-2024»</a:t>
            </a:r>
            <a:endParaRPr lang="ru-RU" sz="1600" dirty="0">
              <a:latin typeface="Montserrat" panose="00000500000000000000" pitchFamily="2" charset="-52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559" y="4363916"/>
            <a:ext cx="940710" cy="94071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7225423" y="1898951"/>
            <a:ext cx="4819650" cy="164660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600"/>
              </a:spcBef>
              <a:buClr>
                <a:srgbClr val="153F9B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предоставление всесторонней поддержки инвесторов на любом </a:t>
            </a:r>
            <a:br>
              <a:rPr lang="ru-RU" sz="16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</a:br>
            <a:r>
              <a:rPr lang="ru-RU" sz="16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этапе сопровождения</a:t>
            </a:r>
          </a:p>
          <a:p>
            <a:pPr marL="285750" indent="-285750" algn="l">
              <a:spcBef>
                <a:spcPts val="600"/>
              </a:spcBef>
              <a:buClr>
                <a:srgbClr val="153F9B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продвижение инвестиционного потенциала Ленинградской области (мероприятия, соцсети, сайт)</a:t>
            </a:r>
          </a:p>
        </p:txBody>
      </p:sp>
      <p:pic>
        <p:nvPicPr>
          <p:cNvPr id="39" name="Рисунок 38" descr="Изображение выглядит как зарисовка, искусство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491" y="1519981"/>
            <a:ext cx="1219370" cy="12193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18725" y="1719193"/>
            <a:ext cx="5170863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структурное подразделение Комитета экономического развития и инвестиционной деятельности Ленинградской области  </a:t>
            </a:r>
          </a:p>
        </p:txBody>
      </p:sp>
      <p:pic>
        <p:nvPicPr>
          <p:cNvPr id="13" name="Рисунок 12" descr="Изображение выглядит как текст, Шрифт, снимок экрана, График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7359" y="212070"/>
            <a:ext cx="2581153" cy="784231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1506778" y="2764636"/>
            <a:ext cx="3979622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>
                <a:srgbClr val="12AA9E"/>
              </a:buClr>
            </a:pPr>
            <a:r>
              <a:rPr lang="ru-RU" sz="16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АЭРЛО является </a:t>
            </a:r>
            <a:r>
              <a:rPr lang="ru-RU" sz="1600" b="1" dirty="0">
                <a:solidFill>
                  <a:srgbClr val="153F9B"/>
                </a:solidFill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«единым окном» </a:t>
            </a:r>
            <a:r>
              <a:rPr lang="ru-RU" sz="16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администрации региона </a:t>
            </a:r>
            <a:br>
              <a:rPr lang="ru-RU" sz="16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</a:br>
            <a:r>
              <a:rPr lang="ru-RU" sz="16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по сопровождению </a:t>
            </a:r>
            <a:br>
              <a:rPr lang="ru-RU" sz="16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</a:br>
            <a:r>
              <a:rPr lang="ru-RU" sz="16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инвестиционных проектов</a:t>
            </a:r>
            <a:endParaRPr lang="ru-RU" altLang="en-US" sz="1600" dirty="0">
              <a:latin typeface="Montserrat" panose="00000500000000000000" pitchFamily="2" charset="-5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8" name="Рисунок 7" descr="Изображение выглядит как снимок экрана, символ, Графика, Шриф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20" y="2884819"/>
            <a:ext cx="830997" cy="83099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144;p2"/>
          <p:cNvSpPr txBox="1">
            <a:spLocks noChangeArrowheads="1"/>
          </p:cNvSpPr>
          <p:nvPr/>
        </p:nvSpPr>
        <p:spPr bwMode="auto">
          <a:xfrm>
            <a:off x="577551" y="1230154"/>
            <a:ext cx="1968866" cy="24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913" tIns="23450" rIns="46913" bIns="23450"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ru-RU" altLang="ru-RU" sz="2400" b="1" dirty="0">
                <a:solidFill>
                  <a:srgbClr val="3EC6BC"/>
                </a:solidFill>
                <a:latin typeface="Tektur" pitchFamily="2" charset="0"/>
                <a:sym typeface="Arial" panose="020B0604020202020204" pitchFamily="34" charset="0"/>
              </a:rPr>
              <a:t>0. </a:t>
            </a:r>
            <a:endParaRPr lang="ru-RU" altLang="ru-RU" sz="2400" dirty="0">
              <a:solidFill>
                <a:srgbClr val="3EC6BC"/>
              </a:solidFill>
              <a:latin typeface="Tektur" pitchFamily="2" charset="0"/>
              <a:sym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buClr>
                <a:srgbClr val="000000"/>
              </a:buClr>
            </a:pP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ektur" pitchFamily="2" charset="0"/>
                <a:sym typeface="Arial" panose="020B0604020202020204" pitchFamily="34" charset="0"/>
              </a:rPr>
              <a:t>Регистрация </a:t>
            </a:r>
          </a:p>
          <a:p>
            <a:pPr eaLnBrk="1" hangingPunct="1">
              <a:spcBef>
                <a:spcPts val="600"/>
              </a:spcBef>
              <a:buClr>
                <a:srgbClr val="000000"/>
              </a:buClr>
            </a:pP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/>
            </a:r>
            <a:b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ru-RU" alt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sym typeface="Arial" panose="020B0604020202020204" pitchFamily="34" charset="0"/>
              </a:rPr>
              <a:t>в Личном </a:t>
            </a:r>
            <a:br>
              <a:rPr lang="ru-RU" alt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sym typeface="Arial" panose="020B0604020202020204" pitchFamily="34" charset="0"/>
              </a:rPr>
            </a:br>
            <a:r>
              <a:rPr lang="ru-RU" alt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sym typeface="Arial" panose="020B0604020202020204" pitchFamily="34" charset="0"/>
              </a:rPr>
              <a:t>кабинете </a:t>
            </a:r>
            <a:br>
              <a:rPr lang="ru-RU" alt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sym typeface="Arial" panose="020B0604020202020204" pitchFamily="34" charset="0"/>
              </a:rPr>
            </a:br>
            <a:r>
              <a:rPr lang="ru-RU" alt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sym typeface="Arial" panose="020B0604020202020204" pitchFamily="34" charset="0"/>
              </a:rPr>
              <a:t>инвестора </a:t>
            </a:r>
            <a:endParaRPr lang="en-US" altLang="ru-RU" sz="13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-52"/>
              <a:sym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buClr>
                <a:srgbClr val="000000"/>
              </a:buClr>
            </a:pPr>
            <a:endParaRPr lang="ru-RU" altLang="ru-RU" sz="13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-52"/>
              <a:sym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buClr>
                <a:srgbClr val="000000"/>
              </a:buClr>
            </a:pPr>
            <a:r>
              <a:rPr lang="ru-RU" alt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sym typeface="Arial" panose="020B0604020202020204" pitchFamily="34" charset="0"/>
              </a:rPr>
              <a:t>на сайте </a:t>
            </a:r>
            <a:r>
              <a:rPr lang="en-US" altLang="ru-RU" sz="1300" b="1" dirty="0">
                <a:solidFill>
                  <a:srgbClr val="3EC6BC"/>
                </a:solidFill>
                <a:latin typeface="Montserrat" panose="00000500000000000000" pitchFamily="2" charset="-52"/>
                <a:sym typeface="Arial" panose="020B0604020202020204" pitchFamily="34" charset="0"/>
              </a:rPr>
              <a:t>lenoblinvest.ru</a:t>
            </a:r>
            <a:endParaRPr lang="ru-RU" altLang="ru-RU" sz="1300" b="1" dirty="0">
              <a:solidFill>
                <a:srgbClr val="3EC6BC"/>
              </a:solidFill>
              <a:latin typeface="Montserrat" panose="00000500000000000000" pitchFamily="2" charset="-52"/>
              <a:sym typeface="Arial" panose="020B0604020202020204" pitchFamily="34" charset="0"/>
            </a:endParaRPr>
          </a:p>
        </p:txBody>
      </p:sp>
      <p:sp>
        <p:nvSpPr>
          <p:cNvPr id="37" name="Google Shape;145;p2"/>
          <p:cNvSpPr txBox="1">
            <a:spLocks noChangeArrowheads="1"/>
          </p:cNvSpPr>
          <p:nvPr/>
        </p:nvSpPr>
        <p:spPr bwMode="auto">
          <a:xfrm>
            <a:off x="2546351" y="1230161"/>
            <a:ext cx="4043541" cy="421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913" tIns="23450" rIns="46913" bIns="23450"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ru-RU" altLang="ru-RU" sz="2400" b="1" dirty="0">
                <a:solidFill>
                  <a:srgbClr val="3EC6BC"/>
                </a:solidFill>
                <a:latin typeface="Tektur" pitchFamily="2" charset="0"/>
                <a:sym typeface="Arial" panose="020B0604020202020204" pitchFamily="34" charset="0"/>
              </a:rPr>
              <a:t>1. </a:t>
            </a:r>
            <a:endParaRPr lang="ru-RU" altLang="ru-RU" sz="2400" dirty="0">
              <a:solidFill>
                <a:srgbClr val="3EC6BC"/>
              </a:solidFill>
              <a:latin typeface="Tektur" pitchFamily="2" charset="0"/>
              <a:sym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buClr>
                <a:srgbClr val="000000"/>
              </a:buClr>
            </a:pPr>
            <a:r>
              <a:rPr lang="ru-RU" altLang="ru-RU" sz="1600" b="1" dirty="0" err="1">
                <a:solidFill>
                  <a:srgbClr val="3F3F3F"/>
                </a:solidFill>
                <a:latin typeface="Tektur" pitchFamily="2" charset="0"/>
                <a:sym typeface="Arial" panose="020B0604020202020204" pitchFamily="34" charset="0"/>
              </a:rPr>
              <a:t>Прединвестиционный</a:t>
            </a:r>
            <a:r>
              <a:rPr lang="ru-RU" altLang="ru-RU" sz="1600" b="1" dirty="0">
                <a:solidFill>
                  <a:srgbClr val="3F3F3F"/>
                </a:solidFill>
                <a:latin typeface="Tektur" pitchFamily="2" charset="0"/>
                <a:sym typeface="Arial" panose="020B0604020202020204" pitchFamily="34" charset="0"/>
              </a:rPr>
              <a:t> </a:t>
            </a:r>
            <a:br>
              <a:rPr lang="ru-RU" altLang="ru-RU" sz="1600" b="1" dirty="0">
                <a:solidFill>
                  <a:srgbClr val="3F3F3F"/>
                </a:solidFill>
                <a:latin typeface="Tektur" pitchFamily="2" charset="0"/>
                <a:sym typeface="Arial" panose="020B0604020202020204" pitchFamily="34" charset="0"/>
              </a:rPr>
            </a:br>
            <a:r>
              <a:rPr lang="ru-RU" altLang="ru-RU" sz="1600" b="1" dirty="0">
                <a:solidFill>
                  <a:srgbClr val="3F3F3F"/>
                </a:solidFill>
                <a:latin typeface="Tektur" pitchFamily="2" charset="0"/>
                <a:sym typeface="Arial" panose="020B0604020202020204" pitchFamily="34" charset="0"/>
              </a:rPr>
              <a:t>этап</a:t>
            </a:r>
            <a:endParaRPr lang="ru-RU" altLang="ru-RU" sz="1600" dirty="0">
              <a:solidFill>
                <a:srgbClr val="000000"/>
              </a:solidFill>
              <a:latin typeface="Tektur" pitchFamily="2" charset="0"/>
              <a:sym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3EC6BC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altLang="ru-RU" sz="1300" dirty="0">
                <a:solidFill>
                  <a:srgbClr val="000000"/>
                </a:solidFill>
                <a:latin typeface="Montserrat" panose="00000500000000000000" pitchFamily="2" charset="-52"/>
                <a:sym typeface="Arial" panose="020B0604020202020204" pitchFamily="34" charset="0"/>
              </a:rPr>
              <a:t>Анализ ЗУ, перевод ЗУ</a:t>
            </a:r>
          </a:p>
          <a:p>
            <a:pPr marL="285750" indent="-285750">
              <a:spcBef>
                <a:spcPts val="310"/>
              </a:spcBef>
              <a:buClr>
                <a:srgbClr val="3EC6BC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altLang="ru-RU" sz="1300" dirty="0">
                <a:solidFill>
                  <a:srgbClr val="000000"/>
                </a:solidFill>
                <a:latin typeface="Montserrat" panose="00000500000000000000" pitchFamily="2" charset="-52"/>
                <a:sym typeface="Arial" panose="020B0604020202020204" pitchFamily="34" charset="0"/>
              </a:rPr>
              <a:t>Подбор мер поддержки  </a:t>
            </a:r>
            <a:br>
              <a:rPr lang="ru-RU" altLang="ru-RU" sz="1300" dirty="0">
                <a:solidFill>
                  <a:srgbClr val="000000"/>
                </a:solidFill>
                <a:latin typeface="Montserrat" panose="00000500000000000000" pitchFamily="2" charset="-52"/>
                <a:sym typeface="Arial" panose="020B0604020202020204" pitchFamily="34" charset="0"/>
              </a:rPr>
            </a:br>
            <a:r>
              <a:rPr lang="ru-RU" altLang="ru-RU" sz="1300" b="1" dirty="0">
                <a:solidFill>
                  <a:srgbClr val="000000"/>
                </a:solidFill>
                <a:latin typeface="Montserrat" panose="00000500000000000000" pitchFamily="2" charset="-52"/>
                <a:sym typeface="Arial" panose="020B0604020202020204" pitchFamily="34" charset="0"/>
              </a:rPr>
              <a:t>(Региональный инвестиционный проект:  10% налог на прибыль, </a:t>
            </a:r>
            <a:br>
              <a:rPr lang="ru-RU" altLang="ru-RU" sz="1300" b="1" dirty="0">
                <a:solidFill>
                  <a:srgbClr val="000000"/>
                </a:solidFill>
                <a:latin typeface="Montserrat" panose="00000500000000000000" pitchFamily="2" charset="-52"/>
                <a:sym typeface="Arial" panose="020B0604020202020204" pitchFamily="34" charset="0"/>
              </a:rPr>
            </a:br>
            <a:r>
              <a:rPr lang="ru-RU" altLang="ru-RU" sz="1300" b="1" dirty="0">
                <a:solidFill>
                  <a:srgbClr val="000000"/>
                </a:solidFill>
                <a:latin typeface="Montserrat" panose="00000500000000000000" pitchFamily="2" charset="-52"/>
                <a:sym typeface="Arial" panose="020B0604020202020204" pitchFamily="34" charset="0"/>
              </a:rPr>
              <a:t>0% налог на имущество)</a:t>
            </a:r>
          </a:p>
          <a:p>
            <a:pPr marL="285750" indent="-285750">
              <a:spcBef>
                <a:spcPts val="310"/>
              </a:spcBef>
              <a:buClr>
                <a:srgbClr val="3EC6BC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altLang="ru-RU" sz="1300" dirty="0">
                <a:solidFill>
                  <a:srgbClr val="000000"/>
                </a:solidFill>
                <a:latin typeface="Montserrat" panose="00000500000000000000" pitchFamily="2" charset="-52"/>
                <a:sym typeface="Arial" panose="020B0604020202020204" pitchFamily="34" charset="0"/>
              </a:rPr>
              <a:t>Взаимодействие с </a:t>
            </a:r>
            <a:r>
              <a:rPr lang="ru-RU" altLang="ru-RU" sz="1300" b="1" dirty="0">
                <a:solidFill>
                  <a:srgbClr val="000000"/>
                </a:solidFill>
                <a:latin typeface="Montserrat" panose="00000500000000000000" pitchFamily="2" charset="-52"/>
                <a:sym typeface="Arial" panose="020B0604020202020204" pitchFamily="34" charset="0"/>
              </a:rPr>
              <a:t>инвеступолномоченным района</a:t>
            </a:r>
          </a:p>
          <a:p>
            <a:pPr marL="285750" indent="-285750">
              <a:spcBef>
                <a:spcPts val="310"/>
              </a:spcBef>
              <a:buClr>
                <a:srgbClr val="3EC6BC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altLang="ru-RU" sz="1300" dirty="0">
                <a:solidFill>
                  <a:srgbClr val="000000"/>
                </a:solidFill>
                <a:latin typeface="Montserrat" panose="00000500000000000000" pitchFamily="2" charset="-52"/>
                <a:sym typeface="Arial" panose="020B0604020202020204" pitchFamily="34" charset="0"/>
              </a:rPr>
              <a:t>Запрос в ресурсоснабжающую организацию о возможности подключения</a:t>
            </a:r>
          </a:p>
          <a:p>
            <a:pPr marL="285750" indent="-285750">
              <a:spcBef>
                <a:spcPts val="310"/>
              </a:spcBef>
              <a:buClr>
                <a:srgbClr val="3EC6BC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altLang="ru-RU" sz="1300" dirty="0">
                <a:solidFill>
                  <a:srgbClr val="000000"/>
                </a:solidFill>
                <a:latin typeface="Montserrat" panose="00000500000000000000" pitchFamily="2" charset="-52"/>
                <a:sym typeface="Arial" panose="020B0604020202020204" pitchFamily="34" charset="0"/>
              </a:rPr>
              <a:t>Подписание соглашения </a:t>
            </a:r>
            <a:br>
              <a:rPr lang="ru-RU" altLang="ru-RU" sz="1300" dirty="0">
                <a:solidFill>
                  <a:srgbClr val="000000"/>
                </a:solidFill>
                <a:latin typeface="Montserrat" panose="00000500000000000000" pitchFamily="2" charset="-52"/>
                <a:sym typeface="Arial" panose="020B0604020202020204" pitchFamily="34" charset="0"/>
              </a:rPr>
            </a:br>
            <a:r>
              <a:rPr lang="ru-RU" altLang="ru-RU" sz="1300" dirty="0">
                <a:solidFill>
                  <a:srgbClr val="000000"/>
                </a:solidFill>
                <a:latin typeface="Montserrat" panose="00000500000000000000" pitchFamily="2" charset="-52"/>
                <a:sym typeface="Arial" panose="020B0604020202020204" pitchFamily="34" charset="0"/>
              </a:rPr>
              <a:t>с Губернатором Ленинградской области на Петербургском международном экономическом форуме или Балтийском региональном инвестиционном  форуме</a:t>
            </a:r>
          </a:p>
        </p:txBody>
      </p:sp>
      <p:sp>
        <p:nvSpPr>
          <p:cNvPr id="38" name="Google Shape;146;p2"/>
          <p:cNvSpPr txBox="1">
            <a:spLocks noChangeArrowheads="1"/>
          </p:cNvSpPr>
          <p:nvPr/>
        </p:nvSpPr>
        <p:spPr bwMode="auto">
          <a:xfrm>
            <a:off x="6605139" y="1230154"/>
            <a:ext cx="3009420" cy="3379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913" tIns="23450" rIns="46913" bIns="23450"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ru-RU" altLang="ru-RU" sz="2400" b="1" dirty="0">
                <a:solidFill>
                  <a:srgbClr val="3EC6BC"/>
                </a:solidFill>
                <a:latin typeface="Tektur" pitchFamily="2" charset="0"/>
                <a:sym typeface="Arial" panose="020B0604020202020204" pitchFamily="34" charset="0"/>
              </a:rPr>
              <a:t>2. </a:t>
            </a:r>
            <a:endParaRPr lang="ru-RU" altLang="ru-RU" sz="2400" dirty="0">
              <a:solidFill>
                <a:srgbClr val="3EC6BC"/>
              </a:solidFill>
              <a:latin typeface="Tektur" pitchFamily="2" charset="0"/>
              <a:sym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buClr>
                <a:srgbClr val="000000"/>
              </a:buClr>
            </a:pPr>
            <a:r>
              <a:rPr lang="ru-RU" altLang="ru-RU" sz="1600" b="1" dirty="0">
                <a:solidFill>
                  <a:srgbClr val="3F3F3F"/>
                </a:solidFill>
                <a:latin typeface="Tektur" pitchFamily="2" charset="0"/>
                <a:sym typeface="Arial" panose="020B0604020202020204" pitchFamily="34" charset="0"/>
              </a:rPr>
              <a:t>Инвестиционный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ru-RU" altLang="ru-RU" sz="1600" b="1" dirty="0">
                <a:solidFill>
                  <a:srgbClr val="3F3F3F"/>
                </a:solidFill>
                <a:latin typeface="Tektur" pitchFamily="2" charset="0"/>
                <a:sym typeface="Arial" panose="020B0604020202020204" pitchFamily="34" charset="0"/>
              </a:rPr>
              <a:t>этап</a:t>
            </a:r>
            <a:endParaRPr lang="ru-RU" altLang="ru-RU" sz="1600" dirty="0">
              <a:solidFill>
                <a:srgbClr val="000000"/>
              </a:solidFill>
              <a:latin typeface="Tektur" pitchFamily="2" charset="0"/>
              <a:sym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3EC6BC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altLang="ru-RU" sz="1300" dirty="0">
                <a:solidFill>
                  <a:srgbClr val="000000"/>
                </a:solidFill>
                <a:latin typeface="Montserrat" panose="00000500000000000000" pitchFamily="2" charset="-52"/>
                <a:sym typeface="Arial" panose="020B0604020202020204" pitchFamily="34" charset="0"/>
              </a:rPr>
              <a:t>Получение прав </a:t>
            </a:r>
            <a:r>
              <a:rPr lang="en-US" altLang="ru-RU" sz="1300" dirty="0">
                <a:solidFill>
                  <a:srgbClr val="000000"/>
                </a:solidFill>
                <a:latin typeface="Montserrat" panose="00000500000000000000" pitchFamily="2" charset="-52"/>
                <a:sym typeface="Arial" panose="020B0604020202020204" pitchFamily="34" charset="0"/>
              </a:rPr>
              <a:t/>
            </a:r>
            <a:br>
              <a:rPr lang="en-US" altLang="ru-RU" sz="1300" dirty="0">
                <a:solidFill>
                  <a:srgbClr val="000000"/>
                </a:solidFill>
                <a:latin typeface="Montserrat" panose="00000500000000000000" pitchFamily="2" charset="-52"/>
                <a:sym typeface="Arial" panose="020B0604020202020204" pitchFamily="34" charset="0"/>
              </a:rPr>
            </a:br>
            <a:r>
              <a:rPr lang="ru-RU" altLang="ru-RU" sz="1300" dirty="0">
                <a:solidFill>
                  <a:srgbClr val="000000"/>
                </a:solidFill>
                <a:latin typeface="Montserrat" panose="00000500000000000000" pitchFamily="2" charset="-52"/>
                <a:sym typeface="Arial" panose="020B0604020202020204" pitchFamily="34" charset="0"/>
              </a:rPr>
              <a:t>на земельный участок</a:t>
            </a:r>
          </a:p>
          <a:p>
            <a:pPr marL="285750" indent="-285750">
              <a:spcBef>
                <a:spcPts val="310"/>
              </a:spcBef>
              <a:buClr>
                <a:srgbClr val="3EC6BC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altLang="ru-RU" sz="1300" dirty="0">
                <a:solidFill>
                  <a:srgbClr val="000000"/>
                </a:solidFill>
                <a:latin typeface="Montserrat" panose="00000500000000000000" pitchFamily="2" charset="-52"/>
                <a:sym typeface="Arial" panose="020B0604020202020204" pitchFamily="34" charset="0"/>
              </a:rPr>
              <a:t>Сокращение сроков подключения к инженерной инфраструктуре</a:t>
            </a:r>
          </a:p>
          <a:p>
            <a:pPr marL="285750" indent="-285750">
              <a:spcBef>
                <a:spcPts val="310"/>
              </a:spcBef>
              <a:buClr>
                <a:srgbClr val="3EC6BC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altLang="ru-RU" sz="1300" dirty="0">
                <a:solidFill>
                  <a:srgbClr val="000000"/>
                </a:solidFill>
                <a:latin typeface="Montserrat" panose="00000500000000000000" pitchFamily="2" charset="-52"/>
                <a:sym typeface="Arial" panose="020B0604020202020204" pitchFamily="34" charset="0"/>
              </a:rPr>
              <a:t>Помощь в получении </a:t>
            </a:r>
            <a:br>
              <a:rPr lang="ru-RU" altLang="ru-RU" sz="1300" dirty="0">
                <a:solidFill>
                  <a:srgbClr val="000000"/>
                </a:solidFill>
                <a:latin typeface="Montserrat" panose="00000500000000000000" pitchFamily="2" charset="-52"/>
                <a:sym typeface="Arial" panose="020B0604020202020204" pitchFamily="34" charset="0"/>
              </a:rPr>
            </a:br>
            <a:r>
              <a:rPr lang="ru-RU" altLang="ru-RU" sz="1300" dirty="0">
                <a:solidFill>
                  <a:srgbClr val="000000"/>
                </a:solidFill>
                <a:latin typeface="Montserrat" panose="00000500000000000000" pitchFamily="2" charset="-52"/>
                <a:sym typeface="Arial" panose="020B0604020202020204" pitchFamily="34" charset="0"/>
              </a:rPr>
              <a:t>разрешения на строительство и разрешения на ввод в эксплуатацию</a:t>
            </a:r>
          </a:p>
          <a:p>
            <a:pPr marL="285750" indent="-285750">
              <a:spcBef>
                <a:spcPts val="310"/>
              </a:spcBef>
              <a:buClr>
                <a:srgbClr val="3EC6BC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altLang="ru-RU" sz="1300" dirty="0">
                <a:solidFill>
                  <a:srgbClr val="000000"/>
                </a:solidFill>
                <a:latin typeface="Montserrat" panose="00000500000000000000" pitchFamily="2" charset="-52"/>
                <a:sym typeface="Arial" panose="020B0604020202020204" pitchFamily="34" charset="0"/>
              </a:rPr>
              <a:t>Предоставление налоговых льгот и льготных займов</a:t>
            </a:r>
          </a:p>
        </p:txBody>
      </p:sp>
      <p:sp>
        <p:nvSpPr>
          <p:cNvPr id="41" name="Google Shape;147;p2"/>
          <p:cNvSpPr txBox="1">
            <a:spLocks noChangeArrowheads="1"/>
          </p:cNvSpPr>
          <p:nvPr/>
        </p:nvSpPr>
        <p:spPr bwMode="auto">
          <a:xfrm>
            <a:off x="9614559" y="1230154"/>
            <a:ext cx="2453716" cy="2341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913" tIns="23450" rIns="46913" bIns="23450"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ru-RU" altLang="ru-RU" sz="2400" b="1" dirty="0">
                <a:solidFill>
                  <a:srgbClr val="3EC6BC"/>
                </a:solidFill>
                <a:latin typeface="Tektur" pitchFamily="2" charset="0"/>
                <a:sym typeface="Arial" panose="020B0604020202020204" pitchFamily="34" charset="0"/>
              </a:rPr>
              <a:t>3. </a:t>
            </a:r>
            <a:endParaRPr lang="ru-RU" altLang="ru-RU" sz="2400" dirty="0">
              <a:solidFill>
                <a:srgbClr val="3EC6BC"/>
              </a:solidFill>
              <a:latin typeface="Tektur" pitchFamily="2" charset="0"/>
              <a:sym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buClr>
                <a:srgbClr val="000000"/>
              </a:buClr>
            </a:pPr>
            <a:r>
              <a:rPr lang="ru-RU" altLang="ru-RU" sz="1600" b="1" dirty="0">
                <a:solidFill>
                  <a:srgbClr val="000000"/>
                </a:solidFill>
                <a:latin typeface="Tektur" pitchFamily="2" charset="0"/>
                <a:sym typeface="Arial" panose="020B0604020202020204" pitchFamily="34" charset="0"/>
              </a:rPr>
              <a:t>Эксплуатационный этап</a:t>
            </a:r>
            <a:endParaRPr lang="ru-RU" altLang="ru-RU" sz="1600" dirty="0">
              <a:solidFill>
                <a:srgbClr val="000000"/>
              </a:solidFill>
              <a:latin typeface="Tektur" pitchFamily="2" charset="0"/>
              <a:sym typeface="Arial" panose="020B0604020202020204" pitchFamily="34" charset="0"/>
            </a:endParaRPr>
          </a:p>
          <a:p>
            <a:pPr marL="285750" indent="-285750" defTabSz="797560">
              <a:spcBef>
                <a:spcPts val="600"/>
              </a:spcBef>
              <a:buClr>
                <a:srgbClr val="3EC6BC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ru-RU" altLang="ru-RU" sz="1300" dirty="0">
                <a:solidFill>
                  <a:srgbClr val="000000"/>
                </a:solidFill>
                <a:latin typeface="Montserrat" panose="00000500000000000000" pitchFamily="2" charset="-52"/>
                <a:sym typeface="Arial" panose="020B0604020202020204" pitchFamily="34" charset="0"/>
              </a:rPr>
              <a:t>Поддержка экспорта</a:t>
            </a:r>
          </a:p>
          <a:p>
            <a:pPr marL="285750" indent="-285750" defTabSz="797560">
              <a:spcBef>
                <a:spcPts val="310"/>
              </a:spcBef>
              <a:buClr>
                <a:srgbClr val="3EC6BC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ru-RU" altLang="ru-RU" sz="1300" dirty="0">
                <a:solidFill>
                  <a:srgbClr val="000000"/>
                </a:solidFill>
                <a:latin typeface="Montserrat" panose="00000500000000000000" pitchFamily="2" charset="-52"/>
                <a:sym typeface="Arial" panose="020B0604020202020204" pitchFamily="34" charset="0"/>
              </a:rPr>
              <a:t>Повышение</a:t>
            </a:r>
            <a:r>
              <a:rPr lang="en-US" altLang="ru-RU" sz="1300" dirty="0">
                <a:solidFill>
                  <a:srgbClr val="000000"/>
                </a:solidFill>
                <a:latin typeface="Montserrat" panose="00000500000000000000" pitchFamily="2" charset="-52"/>
                <a:sym typeface="Arial" panose="020B0604020202020204" pitchFamily="34" charset="0"/>
              </a:rPr>
              <a:t> </a:t>
            </a:r>
            <a:br>
              <a:rPr lang="en-US" altLang="ru-RU" sz="1300" dirty="0">
                <a:solidFill>
                  <a:srgbClr val="000000"/>
                </a:solidFill>
                <a:latin typeface="Montserrat" panose="00000500000000000000" pitchFamily="2" charset="-52"/>
                <a:sym typeface="Arial" panose="020B0604020202020204" pitchFamily="34" charset="0"/>
              </a:rPr>
            </a:br>
            <a:r>
              <a:rPr lang="ru-RU" altLang="ru-RU" sz="1300" dirty="0">
                <a:solidFill>
                  <a:srgbClr val="000000"/>
                </a:solidFill>
                <a:latin typeface="Montserrat" panose="00000500000000000000" pitchFamily="2" charset="-52"/>
                <a:sym typeface="Arial" panose="020B0604020202020204" pitchFamily="34" charset="0"/>
              </a:rPr>
              <a:t>производительности</a:t>
            </a:r>
            <a:r>
              <a:rPr lang="en-US" altLang="ru-RU" sz="1300" dirty="0">
                <a:solidFill>
                  <a:srgbClr val="000000"/>
                </a:solidFill>
                <a:latin typeface="Montserrat" panose="00000500000000000000" pitchFamily="2" charset="-52"/>
                <a:sym typeface="Arial" panose="020B0604020202020204" pitchFamily="34" charset="0"/>
              </a:rPr>
              <a:t> </a:t>
            </a:r>
            <a:r>
              <a:rPr lang="ru-RU" altLang="ru-RU" sz="1300" dirty="0">
                <a:solidFill>
                  <a:srgbClr val="000000"/>
                </a:solidFill>
                <a:latin typeface="Montserrat" panose="00000500000000000000" pitchFamily="2" charset="-52"/>
                <a:sym typeface="Arial" panose="020B0604020202020204" pitchFamily="34" charset="0"/>
              </a:rPr>
              <a:t>труда</a:t>
            </a:r>
          </a:p>
          <a:p>
            <a:pPr marL="285750" indent="-285750" defTabSz="797560">
              <a:spcBef>
                <a:spcPts val="310"/>
              </a:spcBef>
              <a:buClr>
                <a:srgbClr val="3EC6BC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ru-RU" altLang="ru-RU" sz="1300" dirty="0">
                <a:solidFill>
                  <a:srgbClr val="000000"/>
                </a:solidFill>
                <a:latin typeface="Montserrat" panose="00000500000000000000" pitchFamily="2" charset="-52"/>
                <a:sym typeface="Arial" panose="020B0604020202020204" pitchFamily="34" charset="0"/>
              </a:rPr>
              <a:t>Продвижение </a:t>
            </a:r>
            <a:br>
              <a:rPr lang="ru-RU" altLang="ru-RU" sz="1300" dirty="0">
                <a:solidFill>
                  <a:srgbClr val="000000"/>
                </a:solidFill>
                <a:latin typeface="Montserrat" panose="00000500000000000000" pitchFamily="2" charset="-52"/>
                <a:sym typeface="Arial" panose="020B0604020202020204" pitchFamily="34" charset="0"/>
              </a:rPr>
            </a:br>
            <a:r>
              <a:rPr lang="ru-RU" altLang="ru-RU" sz="1300" dirty="0">
                <a:solidFill>
                  <a:srgbClr val="000000"/>
                </a:solidFill>
                <a:latin typeface="Montserrat" panose="00000500000000000000" pitchFamily="2" charset="-52"/>
                <a:sym typeface="Arial" panose="020B0604020202020204" pitchFamily="34" charset="0"/>
              </a:rPr>
              <a:t>на внутреннем рынке</a:t>
            </a:r>
          </a:p>
        </p:txBody>
      </p:sp>
      <p:cxnSp>
        <p:nvCxnSpPr>
          <p:cNvPr id="53" name="Google Shape;151;p2"/>
          <p:cNvCxnSpPr>
            <a:cxnSpLocks noChangeShapeType="1"/>
          </p:cNvCxnSpPr>
          <p:nvPr/>
        </p:nvCxnSpPr>
        <p:spPr bwMode="auto">
          <a:xfrm flipV="1">
            <a:off x="3962536" y="5707881"/>
            <a:ext cx="6906895" cy="19685"/>
          </a:xfrm>
          <a:prstGeom prst="straightConnector1">
            <a:avLst/>
          </a:prstGeom>
          <a:noFill/>
          <a:ln w="28575">
            <a:solidFill>
              <a:srgbClr val="FFC000"/>
            </a:solidFill>
            <a:prstDash val="dash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8" name="Подзаголовок 2"/>
          <p:cNvSpPr txBox="1"/>
          <p:nvPr/>
        </p:nvSpPr>
        <p:spPr>
          <a:xfrm>
            <a:off x="2546350" y="5787556"/>
            <a:ext cx="9141460" cy="348615"/>
          </a:xfrm>
          <a:prstGeom prst="rect">
            <a:avLst/>
          </a:prstGeom>
        </p:spPr>
        <p:txBody>
          <a:bodyPr/>
          <a:lstStyle>
            <a:lvl1pPr marL="0" indent="0" algn="l" defTabSz="1015365" rtl="0" eaLnBrk="1" latinLnBrk="0" hangingPunct="1">
              <a:lnSpc>
                <a:spcPct val="90000"/>
              </a:lnSpc>
              <a:spcBef>
                <a:spcPts val="1110"/>
              </a:spcBef>
              <a:buFont typeface="Arial" panose="020B0604020202020204" pitchFamily="34" charset="0"/>
              <a:buNone/>
              <a:defRPr sz="311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61365" indent="-254000" algn="l" defTabSz="1015365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8730" indent="-254000" algn="l" defTabSz="1015365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 pitchFamily="34" charset="0"/>
              <a:buChar char="•"/>
              <a:defRPr sz="22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6730" indent="-254000" algn="l" defTabSz="1015365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4095" indent="-254000" algn="l" defTabSz="1015365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1460" indent="-254000" algn="l" defTabSz="1015365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8825" indent="-254000" algn="l" defTabSz="1015365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6825" indent="-254000" algn="l" defTabSz="1015365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4190" indent="-254000" algn="l" defTabSz="1015365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1400" dirty="0">
                <a:solidFill>
                  <a:srgbClr val="3EC6BC"/>
                </a:solidFill>
                <a:latin typeface="Tektur" pitchFamily="2" charset="0"/>
                <a:cs typeface="Arial" panose="020B0604020202020204" pitchFamily="34" charset="0"/>
              </a:rPr>
              <a:t>Организация встреч и совещаний с участниками Системы</a:t>
            </a:r>
            <a:r>
              <a:rPr lang="en-US" altLang="ru-RU" sz="1400" dirty="0">
                <a:solidFill>
                  <a:srgbClr val="3EC6BC"/>
                </a:solidFill>
                <a:latin typeface="Tektur" pitchFamily="2" charset="0"/>
                <a:cs typeface="Arial" panose="020B0604020202020204" pitchFamily="34" charset="0"/>
              </a:rPr>
              <a:t> </a:t>
            </a:r>
            <a:r>
              <a:rPr lang="ru-RU" altLang="ru-RU" sz="1400" dirty="0">
                <a:solidFill>
                  <a:srgbClr val="3EC6BC"/>
                </a:solidFill>
                <a:latin typeface="Tektur" pitchFamily="2" charset="0"/>
                <a:cs typeface="Arial" panose="020B0604020202020204" pitchFamily="34" charset="0"/>
              </a:rPr>
              <a:t>по проблемным вопросам Инвестора</a:t>
            </a:r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 flipH="1" flipV="1">
            <a:off x="3958726" y="5493251"/>
            <a:ext cx="3810" cy="234315"/>
          </a:xfrm>
          <a:prstGeom prst="line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V="1">
            <a:off x="10869423" y="4490539"/>
            <a:ext cx="0" cy="1242108"/>
          </a:xfrm>
          <a:prstGeom prst="line">
            <a:avLst/>
          </a:prstGeom>
          <a:ln w="28575">
            <a:solidFill>
              <a:srgbClr val="FFC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2191133" y="1319159"/>
          <a:ext cx="227313" cy="330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CorelDRAW" r:id="rId3" imgW="102870" imgH="147955" progId="CorelDraw.Graphic.22">
                  <p:embed/>
                </p:oleObj>
              </mc:Choice>
              <mc:Fallback>
                <p:oleObj name="CorelDRAW" r:id="rId3" imgW="102870" imgH="147955" progId="CorelDraw.Graphic.22">
                  <p:embed/>
                  <p:pic>
                    <p:nvPicPr>
                      <p:cNvPr id="0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91133" y="1319159"/>
                        <a:ext cx="227313" cy="3300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/>
        </p:nvGraphicFramePr>
        <p:xfrm>
          <a:off x="5872309" y="1319159"/>
          <a:ext cx="227313" cy="330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CorelDRAW" r:id="rId5" imgW="102870" imgH="147955" progId="CorelDraw.Graphic.22">
                  <p:embed/>
                </p:oleObj>
              </mc:Choice>
              <mc:Fallback>
                <p:oleObj name="CorelDRAW" r:id="rId5" imgW="102870" imgH="147955" progId="CorelDraw.Graphic.22">
                  <p:embed/>
                  <p:pic>
                    <p:nvPicPr>
                      <p:cNvPr id="0" name="Объект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72309" y="1319159"/>
                        <a:ext cx="227313" cy="3300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9198201" y="1319159"/>
          <a:ext cx="227313" cy="330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CorelDRAW" r:id="rId6" imgW="102870" imgH="147955" progId="CorelDraw.Graphic.22">
                  <p:embed/>
                </p:oleObj>
              </mc:Choice>
              <mc:Fallback>
                <p:oleObj name="CorelDRAW" r:id="rId6" imgW="102870" imgH="147955" progId="CorelDraw.Graphic.22">
                  <p:embed/>
                  <p:pic>
                    <p:nvPicPr>
                      <p:cNvPr id="0" name="Объект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198201" y="1319159"/>
                        <a:ext cx="227313" cy="3300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Google Shape;265;p4"/>
          <p:cNvSpPr txBox="1"/>
          <p:nvPr/>
        </p:nvSpPr>
        <p:spPr>
          <a:xfrm>
            <a:off x="578605" y="286191"/>
            <a:ext cx="10561976" cy="830954"/>
          </a:xfrm>
          <a:prstGeom prst="rect">
            <a:avLst/>
          </a:prstGeom>
          <a:ln w="12700">
            <a:miter lim="400000"/>
          </a:ln>
        </p:spPr>
        <p:txBody>
          <a:bodyPr wrap="square" lIns="45699" tIns="45699" rIns="45699" bIns="45699" anchor="ctr">
            <a:spAutoFit/>
          </a:bodyPr>
          <a:lstStyle>
            <a:lvl1pPr>
              <a:spcBef>
                <a:spcPts val="400"/>
              </a:spcBef>
              <a:defRPr sz="28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Tektur" pitchFamily="2" charset="0"/>
              </a:rPr>
              <a:t>Система «Зеленый коридор для инвестора»</a:t>
            </a:r>
            <a:br>
              <a:rPr lang="ru-RU" sz="2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Tektur" pitchFamily="2" charset="0"/>
              </a:rPr>
            </a:br>
            <a:r>
              <a:rPr lang="ru-RU" sz="2000" b="0" dirty="0">
                <a:solidFill>
                  <a:srgbClr val="12AA9E"/>
                </a:solidFill>
                <a:latin typeface="Tektur" pitchFamily="2" charset="0"/>
              </a:rPr>
              <a:t>Комплексная поддержка бизнеса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12AA9E"/>
              </a:solidFill>
              <a:effectLst/>
              <a:uLnTx/>
              <a:uFillTx/>
              <a:latin typeface="Tektur" pitchFamily="2" charset="0"/>
              <a:sym typeface="Arial" panose="020B0604020202020204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95" y="3641996"/>
            <a:ext cx="1851255" cy="18512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96" t="28472" r="412"/>
          <a:stretch>
            <a:fillRect/>
          </a:stretch>
        </p:blipFill>
        <p:spPr>
          <a:xfrm flipV="1">
            <a:off x="11562186" y="-10522"/>
            <a:ext cx="629814" cy="1571058"/>
          </a:xfrm>
          <a:prstGeom prst="rect">
            <a:avLst/>
          </a:prstGeom>
        </p:spPr>
      </p:pic>
      <p:sp>
        <p:nvSpPr>
          <p:cNvPr id="11" name="Нижний колонтитул 4"/>
          <p:cNvSpPr txBox="1"/>
          <p:nvPr/>
        </p:nvSpPr>
        <p:spPr>
          <a:xfrm>
            <a:off x="626097" y="6487462"/>
            <a:ext cx="14976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Tektur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lenoblinvest.ru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" r="4001"/>
          <a:stretch>
            <a:fillRect/>
          </a:stretch>
        </p:blipFill>
        <p:spPr>
          <a:xfrm>
            <a:off x="5843587" y="1534502"/>
            <a:ext cx="6348413" cy="4564969"/>
          </a:xfrm>
          <a:prstGeom prst="roundRect">
            <a:avLst>
              <a:gd name="adj" fmla="val 0"/>
            </a:avLst>
          </a:prstGeom>
        </p:spPr>
      </p:pic>
      <p:sp>
        <p:nvSpPr>
          <p:cNvPr id="16" name="Заголовок 1"/>
          <p:cNvSpPr>
            <a:spLocks noGrp="1"/>
          </p:cNvSpPr>
          <p:nvPr/>
        </p:nvSpPr>
        <p:spPr bwMode="auto">
          <a:xfrm>
            <a:off x="525819" y="219916"/>
            <a:ext cx="4250904" cy="5381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28437F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pPr>
              <a:defRPr/>
            </a:pPr>
            <a:r>
              <a:rPr lang="ru-RU" sz="2800" b="0" dirty="0">
                <a:solidFill>
                  <a:schemeClr val="tx1"/>
                </a:solidFill>
                <a:latin typeface="Tektur" pitchFamily="2" charset="0"/>
              </a:rPr>
              <a:t>Налоговые льготы</a:t>
            </a: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1547726" y="1684025"/>
            <a:ext cx="2782674" cy="89255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600" b="1" dirty="0">
                <a:latin typeface="Montserrat" panose="00000500000000000000" pitchFamily="2" charset="-52"/>
                <a:cs typeface="Arial" panose="020B0604020202020204"/>
              </a:rPr>
              <a:t>Снижение налога: </a:t>
            </a:r>
            <a:endParaRPr sz="1600" dirty="0">
              <a:latin typeface="Montserrat" panose="00000500000000000000" pitchFamily="2" charset="-52"/>
            </a:endParaRPr>
          </a:p>
          <a:p>
            <a:pPr>
              <a:defRPr/>
            </a:pPr>
            <a:r>
              <a:rPr lang="ru-RU" sz="1600" dirty="0">
                <a:latin typeface="Montserrat" panose="00000500000000000000" pitchFamily="2" charset="-52"/>
                <a:cs typeface="Arial" panose="020B0604020202020204"/>
              </a:rPr>
              <a:t>на прибыль </a:t>
            </a:r>
            <a:r>
              <a:rPr lang="ru-RU" sz="1600" b="1" dirty="0">
                <a:latin typeface="Montserrat" panose="00000500000000000000" pitchFamily="2" charset="-52"/>
                <a:cs typeface="Arial" panose="020B0604020202020204"/>
              </a:rPr>
              <a:t>до </a:t>
            </a:r>
            <a:r>
              <a:rPr lang="ru-RU" b="1" dirty="0">
                <a:latin typeface="Montserrat" panose="00000500000000000000" pitchFamily="2" charset="-52"/>
                <a:cs typeface="Arial" panose="020B0604020202020204"/>
              </a:rPr>
              <a:t>10%</a:t>
            </a:r>
            <a:endParaRPr dirty="0">
              <a:latin typeface="Montserrat" panose="00000500000000000000" pitchFamily="2" charset="-52"/>
            </a:endParaRPr>
          </a:p>
          <a:p>
            <a:pPr>
              <a:defRPr/>
            </a:pPr>
            <a:r>
              <a:rPr lang="ru-RU" sz="1600" dirty="0">
                <a:latin typeface="Montserrat" panose="00000500000000000000" pitchFamily="2" charset="-52"/>
                <a:cs typeface="Arial" panose="020B0604020202020204"/>
              </a:rPr>
              <a:t>на имущество </a:t>
            </a:r>
            <a:r>
              <a:rPr lang="ru-RU" sz="1600" b="1" dirty="0">
                <a:latin typeface="Montserrat" panose="00000500000000000000" pitchFamily="2" charset="-52"/>
                <a:cs typeface="Arial" panose="020B0604020202020204"/>
              </a:rPr>
              <a:t>до</a:t>
            </a:r>
            <a:r>
              <a:rPr lang="ru-RU" sz="1500" b="1" dirty="0">
                <a:latin typeface="Montserrat" panose="00000500000000000000" pitchFamily="2" charset="-52"/>
                <a:cs typeface="Arial" panose="020B0604020202020204"/>
              </a:rPr>
              <a:t> </a:t>
            </a:r>
            <a:r>
              <a:rPr lang="ru-RU" b="1" dirty="0">
                <a:latin typeface="Montserrat" panose="00000500000000000000" pitchFamily="2" charset="-52"/>
                <a:cs typeface="Arial" panose="020B0604020202020204"/>
              </a:rPr>
              <a:t>0%</a:t>
            </a:r>
            <a:endParaRPr lang="en-US" b="1" dirty="0">
              <a:latin typeface="Montserrat" panose="00000500000000000000" pitchFamily="2" charset="-52"/>
              <a:cs typeface="Arial" panose="020B0604020202020204"/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525819" y="1187397"/>
            <a:ext cx="510806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400" i="1" dirty="0">
                <a:solidFill>
                  <a:srgbClr val="404040"/>
                </a:solidFill>
                <a:latin typeface="Montserrat" panose="00000500000000000000" pitchFamily="2" charset="-52"/>
                <a:cs typeface="Arial" panose="020B0604020202020204"/>
              </a:rPr>
              <a:t>Закон Ленинградской области от 25.11.2019 № 89-оз</a:t>
            </a:r>
            <a:endParaRPr lang="en-US" sz="1400" b="1" i="1" dirty="0">
              <a:solidFill>
                <a:srgbClr val="404040"/>
              </a:solidFill>
              <a:latin typeface="Montserrat" panose="00000500000000000000" pitchFamily="2" charset="-52"/>
              <a:cs typeface="Arial" panose="020B0604020202020204"/>
            </a:endParaRPr>
          </a:p>
        </p:txBody>
      </p:sp>
      <p:sp>
        <p:nvSpPr>
          <p:cNvPr id="29" name="Прямоугольник 28"/>
          <p:cNvSpPr/>
          <p:nvPr/>
        </p:nvSpPr>
        <p:spPr bwMode="auto">
          <a:xfrm>
            <a:off x="525819" y="782574"/>
            <a:ext cx="6564179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>
                <a:solidFill>
                  <a:srgbClr val="00A99D"/>
                </a:solidFill>
                <a:latin typeface="Tektur" pitchFamily="2" charset="0"/>
                <a:ea typeface="Arial" panose="020B0604020202020204"/>
                <a:cs typeface="Arial" panose="020B0604020202020204"/>
              </a:rPr>
              <a:t>Региональный инвестиционный проект (РИП)</a:t>
            </a:r>
            <a:endParaRPr dirty="0">
              <a:solidFill>
                <a:srgbClr val="00A99D"/>
              </a:solidFill>
              <a:latin typeface="Tektur" pitchFamily="2" charset="0"/>
            </a:endParaRPr>
          </a:p>
        </p:txBody>
      </p:sp>
      <p:sp>
        <p:nvSpPr>
          <p:cNvPr id="32" name="Прямоугольник 31"/>
          <p:cNvSpPr/>
          <p:nvPr/>
        </p:nvSpPr>
        <p:spPr bwMode="auto">
          <a:xfrm>
            <a:off x="1547726" y="2745105"/>
            <a:ext cx="2782674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600" dirty="0">
                <a:latin typeface="Montserrat" panose="00000500000000000000" pitchFamily="2" charset="-52"/>
                <a:cs typeface="Arial" panose="020B0604020202020204"/>
              </a:rPr>
              <a:t>Для инвестиционных </a:t>
            </a:r>
            <a:br>
              <a:rPr lang="ru-RU" sz="1600" dirty="0">
                <a:latin typeface="Montserrat" panose="00000500000000000000" pitchFamily="2" charset="-52"/>
                <a:cs typeface="Arial" panose="020B0604020202020204"/>
              </a:rPr>
            </a:br>
            <a:r>
              <a:rPr lang="ru-RU" sz="1600" dirty="0">
                <a:latin typeface="Montserrat" panose="00000500000000000000" pitchFamily="2" charset="-52"/>
                <a:cs typeface="Arial" panose="020B0604020202020204"/>
              </a:rPr>
              <a:t>проектов от </a:t>
            </a:r>
            <a:r>
              <a:rPr lang="ru-RU" sz="2000" b="1" dirty="0">
                <a:latin typeface="Montserrat" panose="00000500000000000000" pitchFamily="2" charset="-52"/>
                <a:cs typeface="Arial" panose="020B0604020202020204"/>
              </a:rPr>
              <a:t>50</a:t>
            </a:r>
            <a:r>
              <a:rPr lang="ru-RU" sz="1500" b="1" dirty="0">
                <a:latin typeface="Montserrat" panose="00000500000000000000" pitchFamily="2" charset="-52"/>
                <a:cs typeface="Arial" panose="020B0604020202020204"/>
              </a:rPr>
              <a:t> </a:t>
            </a:r>
            <a:r>
              <a:rPr lang="ru-RU" sz="1400" b="1" dirty="0">
                <a:latin typeface="Montserrat" panose="00000500000000000000" pitchFamily="2" charset="-52"/>
                <a:cs typeface="Arial" panose="020B0604020202020204"/>
              </a:rPr>
              <a:t>млн руб.</a:t>
            </a:r>
            <a:endParaRPr sz="1400" dirty="0">
              <a:latin typeface="Montserrat" panose="00000500000000000000" pitchFamily="2" charset="-52"/>
            </a:endParaRPr>
          </a:p>
        </p:txBody>
      </p:sp>
      <p:sp>
        <p:nvSpPr>
          <p:cNvPr id="41" name="Прямоугольник 40"/>
          <p:cNvSpPr/>
          <p:nvPr/>
        </p:nvSpPr>
        <p:spPr bwMode="auto">
          <a:xfrm>
            <a:off x="2377257" y="5002503"/>
            <a:ext cx="2782675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400" b="1" dirty="0">
                <a:latin typeface="Tektur" pitchFamily="2" charset="0"/>
                <a:cs typeface="Arial" panose="020B0604020202020204"/>
              </a:rPr>
              <a:t>Подробная информация </a:t>
            </a:r>
            <a:br>
              <a:rPr lang="ru-RU" sz="1400" b="1" dirty="0">
                <a:latin typeface="Tektur" pitchFamily="2" charset="0"/>
                <a:cs typeface="Arial" panose="020B0604020202020204"/>
              </a:rPr>
            </a:br>
            <a:r>
              <a:rPr lang="ru-RU" sz="1400" b="1" dirty="0">
                <a:latin typeface="Tektur" pitchFamily="2" charset="0"/>
                <a:cs typeface="Arial" panose="020B0604020202020204"/>
              </a:rPr>
              <a:t>о мерах поддержки </a:t>
            </a:r>
            <a:br>
              <a:rPr lang="ru-RU" sz="1400" b="1" dirty="0">
                <a:latin typeface="Tektur" pitchFamily="2" charset="0"/>
                <a:cs typeface="Arial" panose="020B0604020202020204"/>
              </a:rPr>
            </a:br>
            <a:r>
              <a:rPr lang="ru-RU" sz="1400" b="1" dirty="0">
                <a:latin typeface="Tektur" pitchFamily="2" charset="0"/>
                <a:cs typeface="Arial" panose="020B0604020202020204"/>
              </a:rPr>
              <a:t>для бизнеса</a:t>
            </a:r>
          </a:p>
        </p:txBody>
      </p:sp>
      <p:sp>
        <p:nvSpPr>
          <p:cNvPr id="3" name="Прямоугольник 18"/>
          <p:cNvSpPr/>
          <p:nvPr/>
        </p:nvSpPr>
        <p:spPr>
          <a:xfrm>
            <a:off x="5606537" y="1512912"/>
            <a:ext cx="1483461" cy="1483461"/>
          </a:xfrm>
          <a:custGeom>
            <a:avLst/>
            <a:gdLst>
              <a:gd name="connsiteX0" fmla="*/ 0 w 1483461"/>
              <a:gd name="connsiteY0" fmla="*/ 0 h 1483461"/>
              <a:gd name="connsiteX1" fmla="*/ 1483461 w 1483461"/>
              <a:gd name="connsiteY1" fmla="*/ 0 h 1483461"/>
              <a:gd name="connsiteX2" fmla="*/ 1483461 w 1483461"/>
              <a:gd name="connsiteY2" fmla="*/ 1483461 h 1483461"/>
              <a:gd name="connsiteX3" fmla="*/ 0 w 1483461"/>
              <a:gd name="connsiteY3" fmla="*/ 1483461 h 1483461"/>
              <a:gd name="connsiteX4" fmla="*/ 0 w 1483461"/>
              <a:gd name="connsiteY4" fmla="*/ 0 h 1483461"/>
              <a:gd name="connsiteX0-1" fmla="*/ 0 w 1483461"/>
              <a:gd name="connsiteY0-2" fmla="*/ 0 h 1483461"/>
              <a:gd name="connsiteX1-3" fmla="*/ 1483461 w 1483461"/>
              <a:gd name="connsiteY1-4" fmla="*/ 0 h 1483461"/>
              <a:gd name="connsiteX2-5" fmla="*/ 0 w 1483461"/>
              <a:gd name="connsiteY2-6" fmla="*/ 1483461 h 1483461"/>
              <a:gd name="connsiteX3-7" fmla="*/ 0 w 1483461"/>
              <a:gd name="connsiteY3-8" fmla="*/ 0 h 14834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483461" h="1483461">
                <a:moveTo>
                  <a:pt x="0" y="0"/>
                </a:moveTo>
                <a:lnTo>
                  <a:pt x="1483461" y="0"/>
                </a:lnTo>
                <a:lnTo>
                  <a:pt x="0" y="148346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46" y="1684026"/>
            <a:ext cx="765538" cy="7655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52" y="2702334"/>
            <a:ext cx="850949" cy="8509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7" t="3307" r="4606" b="1"/>
          <a:stretch>
            <a:fillRect/>
          </a:stretch>
        </p:blipFill>
        <p:spPr>
          <a:xfrm flipV="1">
            <a:off x="10603060" y="-1"/>
            <a:ext cx="1588940" cy="2123768"/>
          </a:xfrm>
          <a:prstGeom prst="rect">
            <a:avLst/>
          </a:prstGeom>
        </p:spPr>
      </p:pic>
      <p:sp>
        <p:nvSpPr>
          <p:cNvPr id="12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26097" y="6487462"/>
            <a:ext cx="14976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Tektur" pitchFamily="2" charset="0"/>
              </a:defRPr>
            </a:lvl1pPr>
          </a:lstStyle>
          <a:p>
            <a:r>
              <a:rPr lang="en-US" dirty="0"/>
              <a:t>lenoblinvest.ru</a:t>
            </a:r>
            <a:endParaRPr lang="ru-RU" dirty="0"/>
          </a:p>
        </p:txBody>
      </p:sp>
      <p:pic>
        <p:nvPicPr>
          <p:cNvPr id="2050" name="Picture 2" descr="C:\Users\40307751208\Downloads\qr-cod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46" y="3950461"/>
            <a:ext cx="1790706" cy="179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: один усеченный угол 33"/>
          <p:cNvSpPr/>
          <p:nvPr/>
        </p:nvSpPr>
        <p:spPr>
          <a:xfrm flipV="1">
            <a:off x="4069685" y="1964603"/>
            <a:ext cx="2104175" cy="1779879"/>
          </a:xfrm>
          <a:prstGeom prst="snip1Rect">
            <a:avLst>
              <a:gd name="adj" fmla="val 37542"/>
            </a:avLst>
          </a:prstGeom>
          <a:solidFill>
            <a:srgbClr val="3EC6B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: один усеченный угол 31"/>
          <p:cNvSpPr/>
          <p:nvPr/>
        </p:nvSpPr>
        <p:spPr>
          <a:xfrm flipV="1">
            <a:off x="596966" y="1966209"/>
            <a:ext cx="2844324" cy="1779879"/>
          </a:xfrm>
          <a:prstGeom prst="snip1Rect">
            <a:avLst>
              <a:gd name="adj" fmla="val 37542"/>
            </a:avLst>
          </a:prstGeom>
          <a:solidFill>
            <a:srgbClr val="3EC6B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: один усеченный угол 34"/>
          <p:cNvSpPr/>
          <p:nvPr/>
        </p:nvSpPr>
        <p:spPr>
          <a:xfrm flipV="1">
            <a:off x="6804848" y="1964601"/>
            <a:ext cx="2104175" cy="1779879"/>
          </a:xfrm>
          <a:prstGeom prst="snip1Rect">
            <a:avLst>
              <a:gd name="adj" fmla="val 37542"/>
            </a:avLst>
          </a:prstGeom>
          <a:solidFill>
            <a:srgbClr val="3EC6B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: один усеченный угол 35"/>
          <p:cNvSpPr/>
          <p:nvPr/>
        </p:nvSpPr>
        <p:spPr>
          <a:xfrm flipV="1">
            <a:off x="9565270" y="1964601"/>
            <a:ext cx="2011670" cy="1779879"/>
          </a:xfrm>
          <a:prstGeom prst="snip1Rect">
            <a:avLst>
              <a:gd name="adj" fmla="val 37542"/>
            </a:avLst>
          </a:prstGeom>
          <a:solidFill>
            <a:srgbClr val="3EC6B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25218" y="246520"/>
            <a:ext cx="10951718" cy="699261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2800" dirty="0">
                <a:latin typeface="Tektur" pitchFamily="2" charset="0"/>
              </a:rPr>
              <a:t>Предоставление земельного участка в аренду </a:t>
            </a:r>
            <a:br>
              <a:rPr lang="ru-RU" sz="2800" dirty="0">
                <a:latin typeface="Tektur" pitchFamily="2" charset="0"/>
              </a:rPr>
            </a:br>
            <a:r>
              <a:rPr lang="ru-RU" sz="2800" dirty="0">
                <a:latin typeface="Tektur" pitchFamily="2" charset="0"/>
              </a:rPr>
              <a:t>без проведения торгов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535050" y="4168547"/>
            <a:ext cx="8632501" cy="41139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12AA9E"/>
                </a:solidFill>
                <a:latin typeface="Tektur" pitchFamily="2" charset="0"/>
              </a:rPr>
              <a:t>Общие критерии для предоставления меры поддержки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4294967295"/>
          </p:nvPr>
        </p:nvSpPr>
        <p:spPr>
          <a:xfrm>
            <a:off x="542733" y="1488347"/>
            <a:ext cx="8408566" cy="24966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*только для земельных участков в муниципальной или региональной собственности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4294967295"/>
          </p:nvPr>
        </p:nvSpPr>
        <p:spPr>
          <a:xfrm>
            <a:off x="1445343" y="4919715"/>
            <a:ext cx="2369574" cy="4867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>
                <a:latin typeface="Montserrat" panose="00000500000000000000" pitchFamily="2" charset="-52"/>
              </a:rPr>
              <a:t>ОКВЭД подпункт 2   п. 1 ст. 3 (№ 1-оз)</a:t>
            </a:r>
          </a:p>
        </p:txBody>
      </p:sp>
      <p:sp>
        <p:nvSpPr>
          <p:cNvPr id="7" name="Текст 2"/>
          <p:cNvSpPr txBox="1"/>
          <p:nvPr/>
        </p:nvSpPr>
        <p:spPr>
          <a:xfrm>
            <a:off x="544882" y="1116046"/>
            <a:ext cx="9718728" cy="357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ru-RU" sz="1800" b="1" kern="1200" dirty="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sz="1400" b="0" i="1" dirty="0">
                <a:solidFill>
                  <a:schemeClr val="tx1"/>
                </a:solidFill>
                <a:latin typeface="Montserrat" panose="00000500000000000000" pitchFamily="2" charset="-52"/>
              </a:rPr>
              <a:t>Закон Ленинградской области от 27.01.2016 № 1-оз</a:t>
            </a:r>
          </a:p>
        </p:txBody>
      </p:sp>
      <p:sp>
        <p:nvSpPr>
          <p:cNvPr id="9" name="Текст 5"/>
          <p:cNvSpPr txBox="1"/>
          <p:nvPr/>
        </p:nvSpPr>
        <p:spPr>
          <a:xfrm>
            <a:off x="4197008" y="2714766"/>
            <a:ext cx="1902286" cy="640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ru-RU" sz="14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dirty="0">
                <a:solidFill>
                  <a:schemeClr val="tx1"/>
                </a:solidFill>
                <a:latin typeface="Montserrat" panose="00000500000000000000" pitchFamily="2" charset="-52"/>
              </a:rPr>
              <a:t>Заключение Межведомствен-ной комиссии</a:t>
            </a:r>
          </a:p>
        </p:txBody>
      </p:sp>
      <p:sp>
        <p:nvSpPr>
          <p:cNvPr id="10" name="Текст 5"/>
          <p:cNvSpPr txBox="1"/>
          <p:nvPr/>
        </p:nvSpPr>
        <p:spPr>
          <a:xfrm>
            <a:off x="6957555" y="2690573"/>
            <a:ext cx="2167300" cy="640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ru-RU" sz="14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dirty="0">
                <a:solidFill>
                  <a:schemeClr val="tx1"/>
                </a:solidFill>
                <a:latin typeface="Montserrat" panose="00000500000000000000" pitchFamily="2" charset="-52"/>
              </a:rPr>
              <a:t>Распоряжение губернатора Ленинградской области</a:t>
            </a:r>
          </a:p>
        </p:txBody>
      </p:sp>
      <p:sp>
        <p:nvSpPr>
          <p:cNvPr id="11" name="Текст 5"/>
          <p:cNvSpPr txBox="1"/>
          <p:nvPr/>
        </p:nvSpPr>
        <p:spPr>
          <a:xfrm>
            <a:off x="9701763" y="2714766"/>
            <a:ext cx="1539516" cy="640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ru-RU" sz="14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dirty="0">
                <a:solidFill>
                  <a:schemeClr val="tx1"/>
                </a:solidFill>
                <a:latin typeface="Montserrat" panose="00000500000000000000" pitchFamily="2" charset="-52"/>
              </a:rPr>
              <a:t>Заключение договора аренды</a:t>
            </a:r>
          </a:p>
        </p:txBody>
      </p:sp>
      <p:sp>
        <p:nvSpPr>
          <p:cNvPr id="12" name="Текст 5"/>
          <p:cNvSpPr txBox="1"/>
          <p:nvPr/>
        </p:nvSpPr>
        <p:spPr>
          <a:xfrm>
            <a:off x="716391" y="2692684"/>
            <a:ext cx="2595716" cy="952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ru-RU" sz="14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dirty="0">
                <a:solidFill>
                  <a:schemeClr val="tx1"/>
                </a:solidFill>
                <a:latin typeface="Montserrat" panose="00000500000000000000" pitchFamily="2" charset="-52"/>
              </a:rPr>
              <a:t>Формирование декларации о намерении реализации проекта</a:t>
            </a:r>
          </a:p>
        </p:txBody>
      </p:sp>
      <p:sp>
        <p:nvSpPr>
          <p:cNvPr id="13" name="Текст 5"/>
          <p:cNvSpPr txBox="1"/>
          <p:nvPr/>
        </p:nvSpPr>
        <p:spPr>
          <a:xfrm>
            <a:off x="5256385" y="4930012"/>
            <a:ext cx="2550135" cy="466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ru-RU" sz="14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1600" dirty="0">
                <a:solidFill>
                  <a:schemeClr val="tx1"/>
                </a:solidFill>
                <a:latin typeface="Montserrat" panose="00000500000000000000" pitchFamily="2" charset="-52"/>
              </a:rPr>
              <a:t>От </a:t>
            </a:r>
            <a:r>
              <a:rPr sz="1600" b="1" dirty="0">
                <a:solidFill>
                  <a:schemeClr val="tx1"/>
                </a:solidFill>
                <a:latin typeface="Montserrat" panose="00000500000000000000" pitchFamily="2" charset="-52"/>
              </a:rPr>
              <a:t>200</a:t>
            </a:r>
            <a:r>
              <a:rPr sz="1600" dirty="0">
                <a:solidFill>
                  <a:schemeClr val="tx1"/>
                </a:solidFill>
                <a:latin typeface="Montserrat" panose="00000500000000000000" pitchFamily="2" charset="-52"/>
              </a:rPr>
              <a:t> млн руб. </a:t>
            </a:r>
            <a:br>
              <a:rPr sz="1600" dirty="0">
                <a:solidFill>
                  <a:schemeClr val="tx1"/>
                </a:solidFill>
                <a:latin typeface="Montserrat" panose="00000500000000000000" pitchFamily="2" charset="-52"/>
              </a:rPr>
            </a:br>
            <a:r>
              <a:rPr sz="1600" dirty="0">
                <a:solidFill>
                  <a:schemeClr val="tx1"/>
                </a:solidFill>
                <a:latin typeface="Montserrat" panose="00000500000000000000" pitchFamily="2" charset="-52"/>
              </a:rPr>
              <a:t>объем инвестиций</a:t>
            </a:r>
          </a:p>
        </p:txBody>
      </p:sp>
      <p:sp>
        <p:nvSpPr>
          <p:cNvPr id="14" name="Текст 5"/>
          <p:cNvSpPr txBox="1"/>
          <p:nvPr/>
        </p:nvSpPr>
        <p:spPr>
          <a:xfrm>
            <a:off x="9170821" y="4925538"/>
            <a:ext cx="2406119" cy="4750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ru-RU" sz="14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1600" dirty="0">
                <a:solidFill>
                  <a:schemeClr val="tx1"/>
                </a:solidFill>
                <a:latin typeface="Montserrat" panose="00000500000000000000" pitchFamily="2" charset="-52"/>
              </a:rPr>
              <a:t>Создание не менее </a:t>
            </a:r>
            <a:r>
              <a:rPr sz="1600" b="1" dirty="0">
                <a:solidFill>
                  <a:schemeClr val="tx1"/>
                </a:solidFill>
                <a:latin typeface="Montserrat" panose="00000500000000000000" pitchFamily="2" charset="-52"/>
              </a:rPr>
              <a:t>30</a:t>
            </a:r>
            <a:r>
              <a:rPr sz="1600" dirty="0">
                <a:solidFill>
                  <a:schemeClr val="tx1"/>
                </a:solidFill>
                <a:latin typeface="Montserrat" panose="00000500000000000000" pitchFamily="2" charset="-52"/>
              </a:rPr>
              <a:t> рабочих мест</a:t>
            </a:r>
          </a:p>
        </p:txBody>
      </p:sp>
      <p:sp>
        <p:nvSpPr>
          <p:cNvPr id="17" name="Текст 2"/>
          <p:cNvSpPr txBox="1"/>
          <p:nvPr/>
        </p:nvSpPr>
        <p:spPr>
          <a:xfrm>
            <a:off x="697919" y="2147167"/>
            <a:ext cx="1278695" cy="425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ru-RU" sz="1800" b="1" kern="1200" dirty="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400" dirty="0">
                <a:solidFill>
                  <a:schemeClr val="tx1"/>
                </a:solidFill>
                <a:latin typeface="Tektur" pitchFamily="2" charset="0"/>
              </a:rPr>
              <a:t>Шаг 1</a:t>
            </a:r>
          </a:p>
        </p:txBody>
      </p:sp>
      <p:sp>
        <p:nvSpPr>
          <p:cNvPr id="18" name="Текст 2"/>
          <p:cNvSpPr txBox="1"/>
          <p:nvPr/>
        </p:nvSpPr>
        <p:spPr>
          <a:xfrm>
            <a:off x="4197008" y="2151106"/>
            <a:ext cx="1278695" cy="425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ru-RU" sz="1800" b="1" kern="1200" dirty="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400" dirty="0">
                <a:solidFill>
                  <a:schemeClr val="tx1"/>
                </a:solidFill>
                <a:latin typeface="Tektur" pitchFamily="2" charset="0"/>
              </a:rPr>
              <a:t>Шаг 2</a:t>
            </a:r>
          </a:p>
        </p:txBody>
      </p:sp>
      <p:sp>
        <p:nvSpPr>
          <p:cNvPr id="19" name="Текст 2"/>
          <p:cNvSpPr txBox="1"/>
          <p:nvPr/>
        </p:nvSpPr>
        <p:spPr>
          <a:xfrm>
            <a:off x="6957555" y="2145561"/>
            <a:ext cx="1278695" cy="425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ru-RU" sz="1800" b="1" kern="1200" dirty="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400" dirty="0">
                <a:solidFill>
                  <a:schemeClr val="tx1"/>
                </a:solidFill>
                <a:latin typeface="Tektur" pitchFamily="2" charset="0"/>
              </a:rPr>
              <a:t>Шаг 3</a:t>
            </a:r>
          </a:p>
        </p:txBody>
      </p:sp>
      <p:sp>
        <p:nvSpPr>
          <p:cNvPr id="20" name="Текст 2"/>
          <p:cNvSpPr txBox="1"/>
          <p:nvPr/>
        </p:nvSpPr>
        <p:spPr>
          <a:xfrm>
            <a:off x="9700892" y="2152503"/>
            <a:ext cx="1278695" cy="425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ru-RU" sz="1800" b="1" kern="1200" dirty="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400" dirty="0">
                <a:solidFill>
                  <a:schemeClr val="tx1"/>
                </a:solidFill>
                <a:latin typeface="Tektur" pitchFamily="2" charset="0"/>
              </a:rPr>
              <a:t>Шаг 4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485" y="4737606"/>
            <a:ext cx="850949" cy="85094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386" y="4804399"/>
            <a:ext cx="692631" cy="69263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60" y="4804400"/>
            <a:ext cx="692630" cy="69263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19" y="3331197"/>
            <a:ext cx="418675" cy="418675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37" y="3331197"/>
            <a:ext cx="418675" cy="418675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167" y="3331197"/>
            <a:ext cx="418675" cy="418675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7" t="28268" r="4606" b="1"/>
          <a:stretch>
            <a:fillRect/>
          </a:stretch>
        </p:blipFill>
        <p:spPr>
          <a:xfrm flipV="1">
            <a:off x="10603060" y="-1"/>
            <a:ext cx="1588940" cy="1575512"/>
          </a:xfrm>
          <a:prstGeom prst="rect">
            <a:avLst/>
          </a:prstGeom>
        </p:spPr>
      </p:pic>
      <p:sp>
        <p:nvSpPr>
          <p:cNvPr id="4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26097" y="6487462"/>
            <a:ext cx="14976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Tektur" pitchFamily="2" charset="0"/>
              </a:defRPr>
            </a:lvl1pPr>
          </a:lstStyle>
          <a:p>
            <a:r>
              <a:rPr lang="en-US" dirty="0"/>
              <a:t>lenoblinvest.ru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Изображение 30" descr="3713dd91-a4bf-4753-88a5-02068913d1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800" y="4629150"/>
            <a:ext cx="1597660" cy="982345"/>
          </a:xfrm>
          <a:prstGeom prst="rect">
            <a:avLst/>
          </a:prstGeom>
        </p:spPr>
      </p:pic>
      <p:pic>
        <p:nvPicPr>
          <p:cNvPr id="17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745" y="3949065"/>
            <a:ext cx="1446530" cy="144653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730" y="3914775"/>
            <a:ext cx="1609725" cy="1609725"/>
          </a:xfrm>
          <a:prstGeom prst="rect">
            <a:avLst/>
          </a:prstGeom>
        </p:spPr>
      </p:pic>
      <p:sp>
        <p:nvSpPr>
          <p:cNvPr id="21" name="Прямоугольник: один верхний угол скругленный, другой — усеченный 20"/>
          <p:cNvSpPr/>
          <p:nvPr/>
        </p:nvSpPr>
        <p:spPr>
          <a:xfrm flipV="1">
            <a:off x="2540" y="1102995"/>
            <a:ext cx="8135620" cy="1082040"/>
          </a:xfrm>
          <a:prstGeom prst="snipRoundRect">
            <a:avLst>
              <a:gd name="adj1" fmla="val 0"/>
              <a:gd name="adj2" fmla="val 44004"/>
            </a:avLst>
          </a:prstGeom>
          <a:solidFill>
            <a:srgbClr val="3DB8B6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387985" y="186690"/>
            <a:ext cx="11612880" cy="48006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ektur" pitchFamily="2" charset="0"/>
                <a:cs typeface="Arial" panose="020B0604020202020204" pitchFamily="34" charset="0"/>
              </a:rPr>
              <a:t>Участие в программе промышленного туризма </a:t>
            </a:r>
            <a:br>
              <a:rPr lang="ru-RU" sz="2800" b="1" dirty="0">
                <a:solidFill>
                  <a:schemeClr val="tx1"/>
                </a:solidFill>
                <a:latin typeface="Tektur" pitchFamily="2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3EC6BC"/>
                </a:solidFill>
                <a:latin typeface="Tektur" pitchFamily="2" charset="0"/>
                <a:cs typeface="Arial" panose="020B0604020202020204" pitchFamily="34" charset="0"/>
              </a:rPr>
              <a:t>«Крутая Локация»</a:t>
            </a:r>
          </a:p>
        </p:txBody>
      </p:sp>
      <p:sp>
        <p:nvSpPr>
          <p:cNvPr id="36" name="Заполнитель даты 3"/>
          <p:cNvSpPr txBox="1">
            <a:spLocks noEditPoints="1"/>
          </p:cNvSpPr>
          <p:nvPr/>
        </p:nvSpPr>
        <p:spPr bwMode="auto">
          <a:xfrm>
            <a:off x="613718" y="6529584"/>
            <a:ext cx="1414858" cy="184666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>
              <a:defRPr sz="1200">
                <a:solidFill>
                  <a:schemeClr val="tx1"/>
                </a:solidFill>
                <a:latin typeface="Tektur" pitchFamily="2" charset="0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lenoblinvest.ru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7985" y="1196975"/>
            <a:ext cx="7500620" cy="860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ektur" pitchFamily="2" charset="0"/>
                <a:ea typeface="+mj-ea"/>
                <a:cs typeface="Arial" panose="020B0604020202020204" pitchFamily="34" charset="0"/>
              </a:rPr>
              <a:t>Промышленный туризм</a:t>
            </a:r>
            <a:r>
              <a:rPr lang="en-US" altLang="ru-RU" sz="1600" dirty="0">
                <a:latin typeface="Montserrat" panose="00000500000000000000" pitchFamily="2" charset="-52"/>
                <a:cs typeface="Arial" panose="020B0604020202020204" pitchFamily="34" charset="0"/>
              </a:rPr>
              <a:t> — </a:t>
            </a:r>
            <a:r>
              <a:rPr lang="en-US" altLang="en-US" sz="1600" dirty="0">
                <a:latin typeface="Montserrat" panose="00000500000000000000" pitchFamily="2" charset="-52"/>
                <a:cs typeface="Arial" panose="020B0604020202020204" pitchFamily="34" charset="0"/>
              </a:rPr>
              <a:t>это</a:t>
            </a:r>
            <a:r>
              <a:rPr lang="en-US" altLang="ru-RU" sz="1600" dirty="0">
                <a:latin typeface="Montserrat" panose="00000500000000000000" pitchFamily="2" charset="-52"/>
                <a:cs typeface="Arial" panose="020B0604020202020204" pitchFamily="34" charset="0"/>
              </a:rPr>
              <a:t> </a:t>
            </a:r>
            <a:r>
              <a:rPr lang="en-US" altLang="en-US" sz="1600" dirty="0">
                <a:latin typeface="Montserrat" panose="00000500000000000000" pitchFamily="2" charset="-52"/>
                <a:cs typeface="Arial" panose="020B0604020202020204" pitchFamily="34" charset="0"/>
              </a:rPr>
              <a:t>инструмент</a:t>
            </a:r>
            <a:r>
              <a:rPr lang="en-US" altLang="ru-RU" sz="1600" dirty="0">
                <a:latin typeface="Montserrat" panose="00000500000000000000" pitchFamily="2" charset="-52"/>
                <a:cs typeface="Arial" panose="020B0604020202020204" pitchFamily="34" charset="0"/>
              </a:rPr>
              <a:t> </a:t>
            </a:r>
            <a:r>
              <a:rPr lang="en-US" altLang="en-US" sz="1600" dirty="0">
                <a:latin typeface="Montserrat" panose="00000500000000000000" pitchFamily="2" charset="-52"/>
                <a:cs typeface="Arial" panose="020B0604020202020204" pitchFamily="34" charset="0"/>
              </a:rPr>
              <a:t>для</a:t>
            </a:r>
            <a:r>
              <a:rPr lang="en-US" altLang="ru-RU" sz="1600" dirty="0">
                <a:latin typeface="Montserrat" panose="00000500000000000000" pitchFamily="2" charset="-52"/>
                <a:cs typeface="Arial" panose="020B0604020202020204" pitchFamily="34" charset="0"/>
              </a:rPr>
              <a:t> </a:t>
            </a:r>
            <a:r>
              <a:rPr lang="en-US" altLang="en-US" sz="1600" dirty="0">
                <a:latin typeface="Montserrat" panose="00000500000000000000" pitchFamily="2" charset="-52"/>
                <a:cs typeface="Arial" panose="020B0604020202020204" pitchFamily="34" charset="0"/>
              </a:rPr>
              <a:t>компаний</a:t>
            </a:r>
            <a:r>
              <a:rPr lang="en-US" altLang="ru-RU" sz="1600" dirty="0">
                <a:latin typeface="Montserrat" panose="00000500000000000000" pitchFamily="2" charset="-52"/>
                <a:cs typeface="Arial" panose="020B0604020202020204" pitchFamily="34" charset="0"/>
              </a:rPr>
              <a:t>, </a:t>
            </a:r>
            <a:r>
              <a:rPr lang="en-US" altLang="en-US" sz="1600" dirty="0">
                <a:latin typeface="Montserrat" panose="00000500000000000000" pitchFamily="2" charset="-52"/>
                <a:cs typeface="Arial" panose="020B0604020202020204" pitchFamily="34" charset="0"/>
              </a:rPr>
              <a:t>позволяющий</a:t>
            </a:r>
            <a:r>
              <a:rPr lang="en-US" altLang="ru-RU" sz="1600" dirty="0">
                <a:latin typeface="Montserrat" panose="00000500000000000000" pitchFamily="2" charset="-52"/>
                <a:cs typeface="Arial" panose="020B0604020202020204" pitchFamily="34" charset="0"/>
              </a:rPr>
              <a:t> </a:t>
            </a:r>
            <a:r>
              <a:rPr lang="en-US" altLang="en-US" sz="1600" dirty="0">
                <a:latin typeface="Montserrat" panose="00000500000000000000" pitchFamily="2" charset="-52"/>
                <a:cs typeface="Arial" panose="020B0604020202020204" pitchFamily="34" charset="0"/>
              </a:rPr>
              <a:t>повысить</a:t>
            </a:r>
            <a:r>
              <a:rPr lang="en-US" altLang="ru-RU" sz="1600" dirty="0">
                <a:latin typeface="Montserrat" panose="00000500000000000000" pitchFamily="2" charset="-52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Tektur" pitchFamily="2" charset="0"/>
                <a:ea typeface="+mj-ea"/>
                <a:cs typeface="Arial" panose="020B0604020202020204" pitchFamily="34" charset="0"/>
              </a:rPr>
              <a:t>лояльность и прозрачность бренда</a:t>
            </a:r>
            <a:r>
              <a:rPr lang="en-US" altLang="ru-RU" sz="1600" dirty="0">
                <a:latin typeface="Montserrat" panose="00000500000000000000" pitchFamily="2" charset="-52"/>
                <a:cs typeface="Arial" panose="020B0604020202020204" pitchFamily="34" charset="0"/>
              </a:rPr>
              <a:t>, </a:t>
            </a:r>
            <a:br>
              <a:rPr lang="en-US" altLang="ru-RU" sz="1600" dirty="0">
                <a:latin typeface="Montserrat" panose="00000500000000000000" pitchFamily="2" charset="-52"/>
                <a:cs typeface="Arial" panose="020B0604020202020204" pitchFamily="34" charset="0"/>
              </a:rPr>
            </a:br>
            <a:r>
              <a:rPr lang="en-US" altLang="en-US" sz="1600" dirty="0">
                <a:latin typeface="Montserrat" panose="00000500000000000000" pitchFamily="2" charset="-52"/>
                <a:cs typeface="Arial" panose="020B0604020202020204" pitchFamily="34" charset="0"/>
              </a:rPr>
              <a:t>а</a:t>
            </a:r>
            <a:r>
              <a:rPr lang="en-US" altLang="ru-RU" sz="1600" dirty="0">
                <a:latin typeface="Montserrat" panose="00000500000000000000" pitchFamily="2" charset="-52"/>
                <a:cs typeface="Arial" panose="020B0604020202020204" pitchFamily="34" charset="0"/>
              </a:rPr>
              <a:t> </a:t>
            </a:r>
            <a:r>
              <a:rPr lang="en-US" altLang="en-US" sz="1600" dirty="0">
                <a:latin typeface="Montserrat" panose="00000500000000000000" pitchFamily="2" charset="-52"/>
                <a:cs typeface="Arial" panose="020B0604020202020204" pitchFamily="34" charset="0"/>
              </a:rPr>
              <a:t>для</a:t>
            </a:r>
            <a:r>
              <a:rPr lang="en-US" altLang="ru-RU" sz="1600" dirty="0">
                <a:latin typeface="Montserrat" panose="00000500000000000000" pitchFamily="2" charset="-52"/>
                <a:cs typeface="Arial" panose="020B0604020202020204" pitchFamily="34" charset="0"/>
              </a:rPr>
              <a:t> </a:t>
            </a:r>
            <a:r>
              <a:rPr lang="en-US" altLang="en-US" sz="1600" dirty="0">
                <a:latin typeface="Montserrat" panose="00000500000000000000" pitchFamily="2" charset="-52"/>
                <a:cs typeface="Arial" panose="020B0604020202020204" pitchFamily="34" charset="0"/>
              </a:rPr>
              <a:t>туристов</a:t>
            </a:r>
            <a:r>
              <a:rPr lang="en-US" altLang="ru-RU" sz="1600" dirty="0">
                <a:latin typeface="Montserrat" panose="00000500000000000000" pitchFamily="2" charset="-52"/>
                <a:cs typeface="Arial" panose="020B0604020202020204" pitchFamily="34" charset="0"/>
              </a:rPr>
              <a:t> — </a:t>
            </a:r>
            <a:r>
              <a:rPr lang="en-US" altLang="en-US" sz="1600" dirty="0">
                <a:latin typeface="Montserrat" panose="00000500000000000000" pitchFamily="2" charset="-52"/>
                <a:cs typeface="Arial" panose="020B0604020202020204" pitchFamily="34" charset="0"/>
              </a:rPr>
              <a:t>увлекательный</a:t>
            </a:r>
            <a:r>
              <a:rPr lang="en-US" altLang="ru-RU" sz="1600" dirty="0">
                <a:latin typeface="Montserrat" panose="00000500000000000000" pitchFamily="2" charset="-52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Tektur" pitchFamily="2" charset="0"/>
                <a:ea typeface="+mj-ea"/>
                <a:cs typeface="Arial" panose="020B0604020202020204" pitchFamily="34" charset="0"/>
              </a:rPr>
              <a:t>способ узнать, «как это сделано»</a:t>
            </a:r>
            <a:endParaRPr lang="ru-RU" altLang="ru-RU" sz="1600" b="1" dirty="0">
              <a:latin typeface="Tektur" pitchFamily="2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Google Shape;145;p2"/>
          <p:cNvSpPr txBox="1">
            <a:spLocks noChangeArrowheads="1"/>
          </p:cNvSpPr>
          <p:nvPr/>
        </p:nvSpPr>
        <p:spPr bwMode="auto">
          <a:xfrm>
            <a:off x="470865" y="2329984"/>
            <a:ext cx="3600603" cy="355135"/>
          </a:xfrm>
          <a:prstGeom prst="rect">
            <a:avLst/>
          </a:prstGeom>
          <a:noFill/>
          <a:ln>
            <a:noFill/>
          </a:ln>
        </p:spPr>
        <p:txBody>
          <a:bodyPr wrap="square" lIns="46913" tIns="23450" rIns="46913" bIns="23450"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ru-RU" altLang="ru-RU" sz="2000" b="1" dirty="0">
                <a:solidFill>
                  <a:srgbClr val="3EC6BC"/>
                </a:solidFill>
                <a:latin typeface="Tektur" pitchFamily="2" charset="0"/>
                <a:sym typeface="Arial" panose="020B0604020202020204" pitchFamily="34" charset="0"/>
              </a:rPr>
              <a:t>Предприятия-участники:</a:t>
            </a:r>
          </a:p>
        </p:txBody>
      </p:sp>
      <p:pic>
        <p:nvPicPr>
          <p:cNvPr id="9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510" y="2863850"/>
            <a:ext cx="3421380" cy="3039110"/>
          </a:xfrm>
          <a:prstGeom prst="rect">
            <a:avLst/>
          </a:prstGeom>
        </p:spPr>
      </p:pic>
      <p:sp>
        <p:nvSpPr>
          <p:cNvPr id="10" name="TextBox 34"/>
          <p:cNvSpPr txBox="1"/>
          <p:nvPr/>
        </p:nvSpPr>
        <p:spPr>
          <a:xfrm>
            <a:off x="10008235" y="2268855"/>
            <a:ext cx="2003425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ru-RU" sz="1400" b="1" dirty="0">
                <a:latin typeface="Tektur" pitchFamily="2" charset="0"/>
              </a:rPr>
              <a:t>Путеводитель </a:t>
            </a:r>
            <a:r>
              <a:rPr lang="en-US" sz="1400" b="1" dirty="0">
                <a:latin typeface="Tektur" pitchFamily="2" charset="0"/>
              </a:rPr>
              <a:t/>
            </a:r>
            <a:br>
              <a:rPr lang="en-US" sz="1400" b="1" dirty="0">
                <a:latin typeface="Tektur" pitchFamily="2" charset="0"/>
              </a:rPr>
            </a:br>
            <a:r>
              <a:rPr lang="ru-RU" sz="1400" b="1" dirty="0">
                <a:latin typeface="Tektur" pitchFamily="2" charset="0"/>
              </a:rPr>
              <a:t>по промышленному туризму</a:t>
            </a:r>
            <a:endParaRPr lang="ru-RU" altLang="ru-RU" sz="1400" b="1" dirty="0">
              <a:latin typeface="Tektur" pitchFamily="2" charset="0"/>
            </a:endParaRPr>
          </a:p>
        </p:txBody>
      </p:sp>
      <p:pic>
        <p:nvPicPr>
          <p:cNvPr id="32" name="Изображение 31" descr="4dmeq1cksylkhy1yrc15613qx071rut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4140" y="3620135"/>
            <a:ext cx="1257935" cy="708025"/>
          </a:xfrm>
          <a:prstGeom prst="rect">
            <a:avLst/>
          </a:prstGeom>
        </p:spPr>
      </p:pic>
      <p:pic>
        <p:nvPicPr>
          <p:cNvPr id="33" name="Изображение 32" descr="PF_logo_base-0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9765" y="4161790"/>
            <a:ext cx="1184275" cy="987425"/>
          </a:xfrm>
          <a:prstGeom prst="rect">
            <a:avLst/>
          </a:prstGeom>
        </p:spPr>
      </p:pic>
      <p:pic>
        <p:nvPicPr>
          <p:cNvPr id="34" name="Изображение 33" descr="image00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985" y="2852420"/>
            <a:ext cx="2288540" cy="542925"/>
          </a:xfrm>
          <a:prstGeom prst="rect">
            <a:avLst/>
          </a:prstGeom>
        </p:spPr>
      </p:pic>
      <p:pic>
        <p:nvPicPr>
          <p:cNvPr id="35" name="Изображение 34" descr="a9bd8890ea750e30287c745abdc5e3ab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3520" y="2830195"/>
            <a:ext cx="1154430" cy="706120"/>
          </a:xfrm>
          <a:prstGeom prst="rect">
            <a:avLst/>
          </a:prstGeom>
        </p:spPr>
      </p:pic>
      <p:pic>
        <p:nvPicPr>
          <p:cNvPr id="39" name="Изображение 38" descr="tvsz_l_01"/>
          <p:cNvPicPr>
            <a:picLocks noChangeAspect="1"/>
          </p:cNvPicPr>
          <p:nvPr/>
        </p:nvPicPr>
        <p:blipFill>
          <a:blip r:embed="rId10"/>
          <a:srcRect l="17926" t="24815" r="17657" b="26287"/>
          <a:stretch>
            <a:fillRect/>
          </a:stretch>
        </p:blipFill>
        <p:spPr>
          <a:xfrm>
            <a:off x="4948555" y="5219065"/>
            <a:ext cx="1064260" cy="808355"/>
          </a:xfrm>
          <a:prstGeom prst="rect">
            <a:avLst/>
          </a:prstGeom>
        </p:spPr>
      </p:pic>
      <p:pic>
        <p:nvPicPr>
          <p:cNvPr id="40" name="Изображение 39" descr="eae1662b-8338-4c0f-b2a7-ffe60d5d8cac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39765" y="2945765"/>
            <a:ext cx="1801495" cy="364490"/>
          </a:xfrm>
          <a:prstGeom prst="rect">
            <a:avLst/>
          </a:prstGeom>
        </p:spPr>
      </p:pic>
      <p:pic>
        <p:nvPicPr>
          <p:cNvPr id="41" name="Изображение 40"/>
          <p:cNvPicPr/>
          <p:nvPr/>
        </p:nvPicPr>
        <p:blipFill>
          <a:blip r:embed="rId12">
            <a:grayscl/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471311" y="3567862"/>
            <a:ext cx="1821561" cy="550023"/>
          </a:xfrm>
          <a:prstGeom prst="rect">
            <a:avLst/>
          </a:prstGeom>
        </p:spPr>
      </p:pic>
      <p:pic>
        <p:nvPicPr>
          <p:cNvPr id="43" name="Изображение 4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61330" y="3548380"/>
            <a:ext cx="1409700" cy="358140"/>
          </a:xfrm>
          <a:prstGeom prst="rect">
            <a:avLst/>
          </a:prstGeom>
        </p:spPr>
      </p:pic>
      <p:pic>
        <p:nvPicPr>
          <p:cNvPr id="44" name="Изображение 43" descr="5trvxle7c9sahs12cc3dwquu4t8u55ip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19325" y="4777740"/>
            <a:ext cx="1097280" cy="532130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27250" y="5459730"/>
            <a:ext cx="2642870" cy="58229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48455" y="2824480"/>
            <a:ext cx="1466215" cy="678815"/>
          </a:xfrm>
          <a:prstGeom prst="rect">
            <a:avLst/>
          </a:prstGeom>
        </p:spPr>
      </p:pic>
      <p:pic>
        <p:nvPicPr>
          <p:cNvPr id="8" name="Изображение 7" descr="акваферма лого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82240" y="3796030"/>
            <a:ext cx="842645" cy="786130"/>
          </a:xfrm>
          <a:prstGeom prst="rect">
            <a:avLst/>
          </a:prstGeom>
        </p:spPr>
      </p:pic>
      <p:pic>
        <p:nvPicPr>
          <p:cNvPr id="11" name="Изображение 10"/>
          <p:cNvPicPr/>
          <p:nvPr/>
        </p:nvPicPr>
        <p:blipFill>
          <a:blip r:embed="rId19"/>
          <a:stretch>
            <a:fillRect/>
          </a:stretch>
        </p:blipFill>
        <p:spPr>
          <a:xfrm>
            <a:off x="473075" y="4190365"/>
            <a:ext cx="1555750" cy="658495"/>
          </a:xfrm>
          <a:prstGeom prst="rect">
            <a:avLst/>
          </a:prstGeom>
        </p:spPr>
      </p:pic>
      <p:pic>
        <p:nvPicPr>
          <p:cNvPr id="13" name="Изображение 12"/>
          <p:cNvPicPr/>
          <p:nvPr/>
        </p:nvPicPr>
        <p:blipFill>
          <a:blip r:embed="rId20"/>
          <a:srcRect r="15395"/>
          <a:stretch>
            <a:fillRect/>
          </a:stretch>
        </p:blipFill>
        <p:spPr>
          <a:xfrm>
            <a:off x="4091940" y="4324985"/>
            <a:ext cx="1522730" cy="452755"/>
          </a:xfrm>
          <a:prstGeom prst="rect">
            <a:avLst/>
          </a:prstGeom>
        </p:spPr>
      </p:pic>
      <p:pic>
        <p:nvPicPr>
          <p:cNvPr id="14" name="Изображение 13"/>
          <p:cNvPicPr/>
          <p:nvPr/>
        </p:nvPicPr>
        <p:blipFill>
          <a:blip r:embed="rId21"/>
          <a:stretch>
            <a:fillRect/>
          </a:stretch>
        </p:blipFill>
        <p:spPr>
          <a:xfrm>
            <a:off x="471170" y="4921250"/>
            <a:ext cx="1457960" cy="443230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73075" y="5475605"/>
            <a:ext cx="1545590" cy="4273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11612" y="4537072"/>
            <a:ext cx="2949024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Глава Сосновоборского городского округа Ленинградской области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2745" y="197368"/>
            <a:ext cx="537627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ektur" pitchFamily="2" charset="0"/>
                <a:cs typeface="Arial" panose="020B0604020202020204" pitchFamily="34" charset="0"/>
              </a:rPr>
              <a:t>Приветственное слово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84335" y="3704978"/>
            <a:ext cx="26035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12AA9E"/>
                </a:solidFill>
                <a:latin typeface="Tektur" pitchFamily="2" charset="0"/>
                <a:cs typeface="Arial" panose="020B0604020202020204" pitchFamily="34" charset="0"/>
              </a:rPr>
              <a:t>Михаил </a:t>
            </a:r>
          </a:p>
          <a:p>
            <a:pPr algn="ctr"/>
            <a:r>
              <a:rPr lang="ru-RU" sz="1600" b="1" dirty="0">
                <a:solidFill>
                  <a:srgbClr val="12AA9E"/>
                </a:solidFill>
                <a:latin typeface="Tektur" pitchFamily="2" charset="0"/>
                <a:cs typeface="Arial" panose="020B0604020202020204" pitchFamily="34" charset="0"/>
              </a:rPr>
              <a:t>Васильевич</a:t>
            </a:r>
          </a:p>
          <a:p>
            <a:pPr algn="ctr"/>
            <a:r>
              <a:rPr lang="ru-RU" sz="1600" b="1" dirty="0">
                <a:solidFill>
                  <a:srgbClr val="12AA9E"/>
                </a:solidFill>
                <a:latin typeface="Tektur" pitchFamily="2" charset="0"/>
                <a:cs typeface="Arial" panose="020B0604020202020204" pitchFamily="34" charset="0"/>
              </a:rPr>
              <a:t>Воронков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26097" y="6487462"/>
            <a:ext cx="14976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Tektur" pitchFamily="2" charset="0"/>
              </a:defRPr>
            </a:lvl1pPr>
          </a:lstStyle>
          <a:p>
            <a:r>
              <a:rPr lang="en-US" dirty="0"/>
              <a:t>lenoblinvest.ru</a:t>
            </a:r>
            <a:endParaRPr lang="ru-RU" dirty="0"/>
          </a:p>
        </p:txBody>
      </p:sp>
      <p:sp>
        <p:nvSpPr>
          <p:cNvPr id="13" name="Прямоугольник 1"/>
          <p:cNvSpPr/>
          <p:nvPr/>
        </p:nvSpPr>
        <p:spPr>
          <a:xfrm flipH="1">
            <a:off x="4529455" y="1118235"/>
            <a:ext cx="6819900" cy="4682490"/>
          </a:xfrm>
          <a:custGeom>
            <a:avLst/>
            <a:gdLst>
              <a:gd name="connsiteX0" fmla="*/ 0 w 2232250"/>
              <a:gd name="connsiteY0" fmla="*/ 0 h 2849868"/>
              <a:gd name="connsiteX1" fmla="*/ 2232250 w 2232250"/>
              <a:gd name="connsiteY1" fmla="*/ 0 h 2849868"/>
              <a:gd name="connsiteX2" fmla="*/ 2232250 w 2232250"/>
              <a:gd name="connsiteY2" fmla="*/ 2849868 h 2849868"/>
              <a:gd name="connsiteX3" fmla="*/ 0 w 2232250"/>
              <a:gd name="connsiteY3" fmla="*/ 2849868 h 2849868"/>
              <a:gd name="connsiteX4" fmla="*/ 0 w 2232250"/>
              <a:gd name="connsiteY4" fmla="*/ 0 h 2849868"/>
              <a:gd name="connsiteX0-1" fmla="*/ 0 w 2232250"/>
              <a:gd name="connsiteY0-2" fmla="*/ 0 h 2849868"/>
              <a:gd name="connsiteX1-3" fmla="*/ 2232250 w 2232250"/>
              <a:gd name="connsiteY1-4" fmla="*/ 0 h 2849868"/>
              <a:gd name="connsiteX2-5" fmla="*/ 2232250 w 2232250"/>
              <a:gd name="connsiteY2-6" fmla="*/ 2849868 h 2849868"/>
              <a:gd name="connsiteX3-7" fmla="*/ 1296105 w 2232250"/>
              <a:gd name="connsiteY3-8" fmla="*/ 2843022 h 2849868"/>
              <a:gd name="connsiteX4-9" fmla="*/ 0 w 2232250"/>
              <a:gd name="connsiteY4-10" fmla="*/ 2849868 h 2849868"/>
              <a:gd name="connsiteX5" fmla="*/ 0 w 2232250"/>
              <a:gd name="connsiteY5" fmla="*/ 0 h 2849868"/>
              <a:gd name="connsiteX0-11" fmla="*/ 0 w 2232250"/>
              <a:gd name="connsiteY0-12" fmla="*/ 0 h 2849868"/>
              <a:gd name="connsiteX1-13" fmla="*/ 2232250 w 2232250"/>
              <a:gd name="connsiteY1-14" fmla="*/ 0 h 2849868"/>
              <a:gd name="connsiteX2-15" fmla="*/ 2232250 w 2232250"/>
              <a:gd name="connsiteY2-16" fmla="*/ 2849868 h 2849868"/>
              <a:gd name="connsiteX3-17" fmla="*/ 1829505 w 2232250"/>
              <a:gd name="connsiteY3-18" fmla="*/ 2843022 h 2849868"/>
              <a:gd name="connsiteX4-19" fmla="*/ 1296105 w 2232250"/>
              <a:gd name="connsiteY4-20" fmla="*/ 2843022 h 2849868"/>
              <a:gd name="connsiteX5-21" fmla="*/ 0 w 2232250"/>
              <a:gd name="connsiteY5-22" fmla="*/ 2849868 h 2849868"/>
              <a:gd name="connsiteX6" fmla="*/ 0 w 2232250"/>
              <a:gd name="connsiteY6" fmla="*/ 0 h 2849868"/>
              <a:gd name="connsiteX0-23" fmla="*/ 0 w 2232250"/>
              <a:gd name="connsiteY0-24" fmla="*/ 0 h 2849868"/>
              <a:gd name="connsiteX1-25" fmla="*/ 2232250 w 2232250"/>
              <a:gd name="connsiteY1-26" fmla="*/ 0 h 2849868"/>
              <a:gd name="connsiteX2-27" fmla="*/ 2232250 w 2232250"/>
              <a:gd name="connsiteY2-28" fmla="*/ 2849868 h 2849868"/>
              <a:gd name="connsiteX3-29" fmla="*/ 1829505 w 2232250"/>
              <a:gd name="connsiteY3-30" fmla="*/ 2843022 h 2849868"/>
              <a:gd name="connsiteX4-31" fmla="*/ 1509465 w 2232250"/>
              <a:gd name="connsiteY4-32" fmla="*/ 2835402 h 2849868"/>
              <a:gd name="connsiteX5-33" fmla="*/ 1296105 w 2232250"/>
              <a:gd name="connsiteY5-34" fmla="*/ 2843022 h 2849868"/>
              <a:gd name="connsiteX6-35" fmla="*/ 0 w 2232250"/>
              <a:gd name="connsiteY6-36" fmla="*/ 2849868 h 2849868"/>
              <a:gd name="connsiteX7" fmla="*/ 0 w 2232250"/>
              <a:gd name="connsiteY7" fmla="*/ 0 h 2849868"/>
              <a:gd name="connsiteX0-37" fmla="*/ 0 w 2232250"/>
              <a:gd name="connsiteY0-38" fmla="*/ 0 h 3102102"/>
              <a:gd name="connsiteX1-39" fmla="*/ 2232250 w 2232250"/>
              <a:gd name="connsiteY1-40" fmla="*/ 0 h 3102102"/>
              <a:gd name="connsiteX2-41" fmla="*/ 2232250 w 2232250"/>
              <a:gd name="connsiteY2-42" fmla="*/ 2849868 h 3102102"/>
              <a:gd name="connsiteX3-43" fmla="*/ 1829505 w 2232250"/>
              <a:gd name="connsiteY3-44" fmla="*/ 2843022 h 3102102"/>
              <a:gd name="connsiteX4-45" fmla="*/ 1829505 w 2232250"/>
              <a:gd name="connsiteY4-46" fmla="*/ 3102102 h 3102102"/>
              <a:gd name="connsiteX5-47" fmla="*/ 1296105 w 2232250"/>
              <a:gd name="connsiteY5-48" fmla="*/ 2843022 h 3102102"/>
              <a:gd name="connsiteX6-49" fmla="*/ 0 w 2232250"/>
              <a:gd name="connsiteY6-50" fmla="*/ 2849868 h 3102102"/>
              <a:gd name="connsiteX7-51" fmla="*/ 0 w 2232250"/>
              <a:gd name="connsiteY7-52" fmla="*/ 0 h 3102102"/>
              <a:gd name="connsiteX0-53" fmla="*/ 0 w 2311733"/>
              <a:gd name="connsiteY0-54" fmla="*/ 0 h 3102102"/>
              <a:gd name="connsiteX1-55" fmla="*/ 2311733 w 2311733"/>
              <a:gd name="connsiteY1-56" fmla="*/ 0 h 3102102"/>
              <a:gd name="connsiteX2-57" fmla="*/ 2232250 w 2311733"/>
              <a:gd name="connsiteY2-58" fmla="*/ 2849868 h 3102102"/>
              <a:gd name="connsiteX3-59" fmla="*/ 1829505 w 2311733"/>
              <a:gd name="connsiteY3-60" fmla="*/ 2843022 h 3102102"/>
              <a:gd name="connsiteX4-61" fmla="*/ 1829505 w 2311733"/>
              <a:gd name="connsiteY4-62" fmla="*/ 3102102 h 3102102"/>
              <a:gd name="connsiteX5-63" fmla="*/ 1296105 w 2311733"/>
              <a:gd name="connsiteY5-64" fmla="*/ 2843022 h 3102102"/>
              <a:gd name="connsiteX6-65" fmla="*/ 0 w 2311733"/>
              <a:gd name="connsiteY6-66" fmla="*/ 2849868 h 3102102"/>
              <a:gd name="connsiteX7-67" fmla="*/ 0 w 2311733"/>
              <a:gd name="connsiteY7-68" fmla="*/ 0 h 3102102"/>
              <a:gd name="connsiteX0-69" fmla="*/ 0 w 2317848"/>
              <a:gd name="connsiteY0-70" fmla="*/ 0 h 3102102"/>
              <a:gd name="connsiteX1-71" fmla="*/ 2311733 w 2317848"/>
              <a:gd name="connsiteY1-72" fmla="*/ 0 h 3102102"/>
              <a:gd name="connsiteX2-73" fmla="*/ 2317848 w 2317848"/>
              <a:gd name="connsiteY2-74" fmla="*/ 2849868 h 3102102"/>
              <a:gd name="connsiteX3-75" fmla="*/ 1829505 w 2317848"/>
              <a:gd name="connsiteY3-76" fmla="*/ 2843022 h 3102102"/>
              <a:gd name="connsiteX4-77" fmla="*/ 1829505 w 2317848"/>
              <a:gd name="connsiteY4-78" fmla="*/ 3102102 h 3102102"/>
              <a:gd name="connsiteX5-79" fmla="*/ 1296105 w 2317848"/>
              <a:gd name="connsiteY5-80" fmla="*/ 2843022 h 3102102"/>
              <a:gd name="connsiteX6-81" fmla="*/ 0 w 2317848"/>
              <a:gd name="connsiteY6-82" fmla="*/ 2849868 h 3102102"/>
              <a:gd name="connsiteX7-83" fmla="*/ 0 w 2317848"/>
              <a:gd name="connsiteY7-84" fmla="*/ 0 h 3102102"/>
              <a:gd name="connsiteX0-85" fmla="*/ 0 w 2317848"/>
              <a:gd name="connsiteY0-86" fmla="*/ 0 h 3102102"/>
              <a:gd name="connsiteX1-87" fmla="*/ 2311733 w 2317848"/>
              <a:gd name="connsiteY1-88" fmla="*/ 0 h 3102102"/>
              <a:gd name="connsiteX2-89" fmla="*/ 2317848 w 2317848"/>
              <a:gd name="connsiteY2-90" fmla="*/ 2849868 h 3102102"/>
              <a:gd name="connsiteX3-91" fmla="*/ 1688583 w 2317848"/>
              <a:gd name="connsiteY3-92" fmla="*/ 2843022 h 3102102"/>
              <a:gd name="connsiteX4-93" fmla="*/ 1829505 w 2317848"/>
              <a:gd name="connsiteY4-94" fmla="*/ 3102102 h 3102102"/>
              <a:gd name="connsiteX5-95" fmla="*/ 1296105 w 2317848"/>
              <a:gd name="connsiteY5-96" fmla="*/ 2843022 h 3102102"/>
              <a:gd name="connsiteX6-97" fmla="*/ 0 w 2317848"/>
              <a:gd name="connsiteY6-98" fmla="*/ 2849868 h 3102102"/>
              <a:gd name="connsiteX7-99" fmla="*/ 0 w 2317848"/>
              <a:gd name="connsiteY7-100" fmla="*/ 0 h 3102102"/>
              <a:gd name="connsiteX0-101" fmla="*/ 0 w 2317848"/>
              <a:gd name="connsiteY0-102" fmla="*/ 0 h 3043224"/>
              <a:gd name="connsiteX1-103" fmla="*/ 2311733 w 2317848"/>
              <a:gd name="connsiteY1-104" fmla="*/ 0 h 3043224"/>
              <a:gd name="connsiteX2-105" fmla="*/ 2317848 w 2317848"/>
              <a:gd name="connsiteY2-106" fmla="*/ 2849868 h 3043224"/>
              <a:gd name="connsiteX3-107" fmla="*/ 1688583 w 2317848"/>
              <a:gd name="connsiteY3-108" fmla="*/ 2843022 h 3043224"/>
              <a:gd name="connsiteX4-109" fmla="*/ 1697675 w 2317848"/>
              <a:gd name="connsiteY4-110" fmla="*/ 3043224 h 3043224"/>
              <a:gd name="connsiteX5-111" fmla="*/ 1296105 w 2317848"/>
              <a:gd name="connsiteY5-112" fmla="*/ 2843022 h 3043224"/>
              <a:gd name="connsiteX6-113" fmla="*/ 0 w 2317848"/>
              <a:gd name="connsiteY6-114" fmla="*/ 2849868 h 3043224"/>
              <a:gd name="connsiteX7-115" fmla="*/ 0 w 2317848"/>
              <a:gd name="connsiteY7-116" fmla="*/ 0 h 3043224"/>
              <a:gd name="connsiteX0-117" fmla="*/ 0 w 2317848"/>
              <a:gd name="connsiteY0-118" fmla="*/ 0 h 3146883"/>
              <a:gd name="connsiteX1-119" fmla="*/ 2311733 w 2317848"/>
              <a:gd name="connsiteY1-120" fmla="*/ 0 h 3146883"/>
              <a:gd name="connsiteX2-121" fmla="*/ 2317848 w 2317848"/>
              <a:gd name="connsiteY2-122" fmla="*/ 2849868 h 3146883"/>
              <a:gd name="connsiteX3-123" fmla="*/ 1688583 w 2317848"/>
              <a:gd name="connsiteY3-124" fmla="*/ 2843022 h 3146883"/>
              <a:gd name="connsiteX4-125" fmla="*/ 1693129 w 2317848"/>
              <a:gd name="connsiteY4-126" fmla="*/ 3146883 h 3146883"/>
              <a:gd name="connsiteX5-127" fmla="*/ 1296105 w 2317848"/>
              <a:gd name="connsiteY5-128" fmla="*/ 2843022 h 3146883"/>
              <a:gd name="connsiteX6-129" fmla="*/ 0 w 2317848"/>
              <a:gd name="connsiteY6-130" fmla="*/ 2849868 h 3146883"/>
              <a:gd name="connsiteX7-131" fmla="*/ 0 w 2317848"/>
              <a:gd name="connsiteY7-132" fmla="*/ 0 h 31468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</a:cxnLst>
            <a:rect l="l" t="t" r="r" b="b"/>
            <a:pathLst>
              <a:path w="2317848" h="3146883">
                <a:moveTo>
                  <a:pt x="0" y="0"/>
                </a:moveTo>
                <a:lnTo>
                  <a:pt x="2311733" y="0"/>
                </a:lnTo>
                <a:cubicBezTo>
                  <a:pt x="2313771" y="949956"/>
                  <a:pt x="2315810" y="1899912"/>
                  <a:pt x="2317848" y="2849868"/>
                </a:cubicBezTo>
                <a:lnTo>
                  <a:pt x="1688583" y="2843022"/>
                </a:lnTo>
                <a:cubicBezTo>
                  <a:pt x="1690098" y="2944309"/>
                  <a:pt x="1691614" y="3045596"/>
                  <a:pt x="1693129" y="3146883"/>
                </a:cubicBezTo>
                <a:lnTo>
                  <a:pt x="1296105" y="2843022"/>
                </a:lnTo>
                <a:lnTo>
                  <a:pt x="0" y="2849868"/>
                </a:lnTo>
                <a:lnTo>
                  <a:pt x="0" y="0"/>
                </a:lnTo>
                <a:close/>
              </a:path>
            </a:pathLst>
          </a:custGeom>
          <a:solidFill>
            <a:srgbClr val="D8F1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801235" y="1486535"/>
            <a:ext cx="6309360" cy="3291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latin typeface="Montserrat" panose="00000500000000000000" pitchFamily="2" charset="-52"/>
                <a:ea typeface="Times New Roman" panose="02020603050405020304"/>
                <a:cs typeface="Arial" panose="020B0604020202020204" pitchFamily="34" charset="0"/>
              </a:rPr>
              <a:t>Наш город с развитой инфраструктурой  расположен на побережье Финского залива </a:t>
            </a:r>
          </a:p>
          <a:p>
            <a:r>
              <a:rPr lang="ru-RU" sz="1600" i="1" dirty="0">
                <a:latin typeface="Montserrat" panose="00000500000000000000" pitchFamily="2" charset="-52"/>
                <a:ea typeface="Times New Roman" panose="02020603050405020304"/>
                <a:cs typeface="Arial" panose="020B0604020202020204" pitchFamily="34" charset="0"/>
              </a:rPr>
              <a:t>в перспективной экономической зоне и имеет удобные транспортные связи с Санкт-Петербургом </a:t>
            </a:r>
            <a:br>
              <a:rPr lang="ru-RU" sz="1600" i="1" dirty="0">
                <a:latin typeface="Montserrat" panose="00000500000000000000" pitchFamily="2" charset="-52"/>
                <a:ea typeface="Times New Roman" panose="02020603050405020304"/>
                <a:cs typeface="Arial" panose="020B0604020202020204" pitchFamily="34" charset="0"/>
              </a:rPr>
            </a:br>
            <a:r>
              <a:rPr lang="ru-RU" sz="1600" i="1" dirty="0">
                <a:latin typeface="Montserrat" panose="00000500000000000000" pitchFamily="2" charset="-52"/>
                <a:ea typeface="Times New Roman" panose="02020603050405020304"/>
                <a:cs typeface="Arial" panose="020B0604020202020204" pitchFamily="34" charset="0"/>
              </a:rPr>
              <a:t>и со строящимися на  Балтике портами. Географическое положение города,  высокий образовательный, научный, культурный потенциал населения,  благоприятный социальный климат </a:t>
            </a:r>
          </a:p>
          <a:p>
            <a:r>
              <a:rPr lang="ru-RU" sz="1600" i="1" dirty="0">
                <a:latin typeface="Montserrat" panose="00000500000000000000" pitchFamily="2" charset="-52"/>
                <a:ea typeface="Times New Roman" panose="02020603050405020304"/>
                <a:cs typeface="Arial" panose="020B0604020202020204" pitchFamily="34" charset="0"/>
              </a:rPr>
              <a:t>и современная система городского </a:t>
            </a:r>
          </a:p>
          <a:p>
            <a:r>
              <a:rPr lang="ru-RU" sz="1600" i="1" dirty="0">
                <a:latin typeface="Montserrat" panose="00000500000000000000" pitchFamily="2" charset="-52"/>
                <a:ea typeface="Times New Roman" panose="02020603050405020304"/>
                <a:cs typeface="Arial" panose="020B0604020202020204" pitchFamily="34" charset="0"/>
              </a:rPr>
              <a:t>управления предоставляют широкий  простор </a:t>
            </a:r>
          </a:p>
          <a:p>
            <a:r>
              <a:rPr lang="ru-RU" sz="1600" i="1" dirty="0">
                <a:latin typeface="Montserrat" panose="00000500000000000000" pitchFamily="2" charset="-52"/>
                <a:ea typeface="Times New Roman" panose="02020603050405020304"/>
                <a:cs typeface="Arial" panose="020B0604020202020204" pitchFamily="34" charset="0"/>
              </a:rPr>
              <a:t>для научно-технического сотрудничества, реализации наукоемкой  промышленной продукции и развития  туризма.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963" y="716569"/>
            <a:ext cx="944062" cy="9440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92114" y="4941979"/>
            <a:ext cx="43090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i="1" dirty="0">
                <a:latin typeface="Montserrat" panose="00000500000000000000" pitchFamily="2" charset="-52"/>
                <a:ea typeface="Times New Roman" panose="02020603050405020304"/>
                <a:cs typeface="Arial" panose="020B0604020202020204" pitchFamily="34" charset="0"/>
              </a:rPr>
              <a:t>Воронков М. В.</a:t>
            </a:r>
          </a:p>
        </p:txBody>
      </p:sp>
      <p:pic>
        <p:nvPicPr>
          <p:cNvPr id="4" name="Изображение 3" descr="image (13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35" y="1367155"/>
            <a:ext cx="2169795" cy="216979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r="4687"/>
          <a:stretch>
            <a:fillRect/>
          </a:stretch>
        </p:blipFill>
        <p:spPr>
          <a:xfrm>
            <a:off x="6883400" y="-11430"/>
            <a:ext cx="5367655" cy="3336925"/>
          </a:xfrm>
          <a:prstGeom prst="rect">
            <a:avLst/>
          </a:prstGeom>
        </p:spPr>
      </p:pic>
      <p:sp>
        <p:nvSpPr>
          <p:cNvPr id="6" name="Прямоугольник 3"/>
          <p:cNvSpPr/>
          <p:nvPr/>
        </p:nvSpPr>
        <p:spPr>
          <a:xfrm flipH="1" flipV="1">
            <a:off x="6806278" y="0"/>
            <a:ext cx="1074737" cy="1074737"/>
          </a:xfrm>
          <a:custGeom>
            <a:avLst/>
            <a:gdLst>
              <a:gd name="connsiteX0" fmla="*/ 0 w 568103"/>
              <a:gd name="connsiteY0" fmla="*/ 0 h 568103"/>
              <a:gd name="connsiteX1" fmla="*/ 568103 w 568103"/>
              <a:gd name="connsiteY1" fmla="*/ 0 h 568103"/>
              <a:gd name="connsiteX2" fmla="*/ 568103 w 568103"/>
              <a:gd name="connsiteY2" fmla="*/ 568103 h 568103"/>
              <a:gd name="connsiteX3" fmla="*/ 0 w 568103"/>
              <a:gd name="connsiteY3" fmla="*/ 568103 h 568103"/>
              <a:gd name="connsiteX4" fmla="*/ 0 w 568103"/>
              <a:gd name="connsiteY4" fmla="*/ 0 h 568103"/>
              <a:gd name="connsiteX0-1" fmla="*/ 0 w 568103"/>
              <a:gd name="connsiteY0-2" fmla="*/ 568103 h 568103"/>
              <a:gd name="connsiteX1-3" fmla="*/ 568103 w 568103"/>
              <a:gd name="connsiteY1-4" fmla="*/ 0 h 568103"/>
              <a:gd name="connsiteX2-5" fmla="*/ 568103 w 568103"/>
              <a:gd name="connsiteY2-6" fmla="*/ 568103 h 568103"/>
              <a:gd name="connsiteX3-7" fmla="*/ 0 w 568103"/>
              <a:gd name="connsiteY3-8" fmla="*/ 568103 h 56810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68103" h="568103">
                <a:moveTo>
                  <a:pt x="0" y="568103"/>
                </a:moveTo>
                <a:lnTo>
                  <a:pt x="568103" y="0"/>
                </a:lnTo>
                <a:lnTo>
                  <a:pt x="568103" y="568103"/>
                </a:lnTo>
                <a:lnTo>
                  <a:pt x="0" y="5681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: один верхний угол скругленный, другой — усеченный 20"/>
          <p:cNvSpPr/>
          <p:nvPr/>
        </p:nvSpPr>
        <p:spPr>
          <a:xfrm>
            <a:off x="2540" y="5354473"/>
            <a:ext cx="4409534" cy="822185"/>
          </a:xfrm>
          <a:prstGeom prst="snipRoundRect">
            <a:avLst>
              <a:gd name="adj1" fmla="val 0"/>
              <a:gd name="adj2" fmla="val 44004"/>
            </a:avLst>
          </a:prstGeom>
          <a:solidFill>
            <a:srgbClr val="3DB8B6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Текстовое поле 8"/>
          <p:cNvSpPr txBox="1"/>
          <p:nvPr/>
        </p:nvSpPr>
        <p:spPr>
          <a:xfrm>
            <a:off x="455294" y="5442597"/>
            <a:ext cx="3855180" cy="614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spcBef>
                <a:spcPts val="600"/>
              </a:spcBef>
            </a:pPr>
            <a:r>
              <a:rPr lang="ru-RU" altLang="en-US" sz="1700" b="1" dirty="0">
                <a:solidFill>
                  <a:srgbClr val="3EC6BC"/>
                </a:solidFill>
                <a:latin typeface="Tektur" pitchFamily="2" charset="0"/>
                <a:ea typeface="YS Text"/>
                <a:cs typeface="Tektur" pitchFamily="2" charset="0"/>
                <a:sym typeface="+mn-ea"/>
              </a:rPr>
              <a:t>Заявки на участие в программе принимаются на сайте: </a:t>
            </a:r>
            <a:r>
              <a:rPr lang="en-US" altLang="en-US" sz="1700" b="1" dirty="0">
                <a:solidFill>
                  <a:srgbClr val="3EC6BC"/>
                </a:solidFill>
                <a:latin typeface="Tektur" pitchFamily="2" charset="0"/>
                <a:ea typeface="YS Text"/>
                <a:cs typeface="Tektur" pitchFamily="2" charset="0"/>
                <a:sym typeface="+mn-ea"/>
              </a:rPr>
              <a:t>kruto.47</a:t>
            </a: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210" y="3325495"/>
            <a:ext cx="5304790" cy="3535045"/>
          </a:xfrm>
          <a:prstGeom prst="rect">
            <a:avLst/>
          </a:prstGeom>
        </p:spPr>
      </p:pic>
      <p:sp>
        <p:nvSpPr>
          <p:cNvPr id="5" name="Google Shape;265;p4"/>
          <p:cNvSpPr txBox="1"/>
          <p:nvPr/>
        </p:nvSpPr>
        <p:spPr>
          <a:xfrm>
            <a:off x="464693" y="248550"/>
            <a:ext cx="11365169" cy="778510"/>
          </a:xfrm>
          <a:prstGeom prst="rect">
            <a:avLst/>
          </a:prstGeom>
          <a:ln w="12700">
            <a:miter lim="400000"/>
          </a:ln>
        </p:spPr>
        <p:txBody>
          <a:bodyPr wrap="square" lIns="45699" tIns="45699" rIns="45699" bIns="45699" anchor="ctr">
            <a:spAutoFit/>
          </a:bodyPr>
          <a:lstStyle>
            <a:lvl1pPr>
              <a:spcBef>
                <a:spcPts val="400"/>
              </a:spcBef>
              <a:defRPr sz="28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pPr lvl="0" hangingPunct="0">
              <a:lnSpc>
                <a:spcPct val="80000"/>
              </a:lnSpc>
              <a:spcBef>
                <a:spcPts val="0"/>
              </a:spcBef>
              <a:defRPr/>
            </a:pPr>
            <a:r>
              <a:rPr lang="ru-RU" dirty="0">
                <a:solidFill>
                  <a:schemeClr val="tx1"/>
                </a:solidFill>
                <a:latin typeface="Tektur" pitchFamily="2" charset="0"/>
                <a:cs typeface="Arial" panose="020B0604020202020204" pitchFamily="34" charset="0"/>
                <a:sym typeface="+mn-ea"/>
              </a:rPr>
              <a:t>Как стать участником программы</a:t>
            </a:r>
            <a:br>
              <a:rPr lang="ru-RU" dirty="0">
                <a:solidFill>
                  <a:schemeClr val="tx1"/>
                </a:solidFill>
                <a:latin typeface="Tektur" pitchFamily="2" charset="0"/>
                <a:cs typeface="Arial" panose="020B0604020202020204" pitchFamily="34" charset="0"/>
                <a:sym typeface="+mn-ea"/>
              </a:rPr>
            </a:br>
            <a:r>
              <a:rPr lang="ru-RU" dirty="0">
                <a:solidFill>
                  <a:srgbClr val="3EC6BC"/>
                </a:solidFill>
                <a:latin typeface="Tektur" pitchFamily="2" charset="0"/>
                <a:cs typeface="Arial" panose="020B0604020202020204" pitchFamily="34" charset="0"/>
                <a:sym typeface="+mn-ea"/>
              </a:rPr>
              <a:t>«Крутая Локация»</a:t>
            </a:r>
            <a:r>
              <a:rPr lang="ru-RU" dirty="0">
                <a:solidFill>
                  <a:schemeClr val="tx1"/>
                </a:solidFill>
                <a:latin typeface="Tektur" pitchFamily="2" charset="0"/>
                <a:cs typeface="Arial" panose="020B0604020202020204" pitchFamily="34" charset="0"/>
                <a:sym typeface="+mn-ea"/>
              </a:rPr>
              <a:t>?</a:t>
            </a:r>
            <a:endParaRPr lang="ru-RU" dirty="0">
              <a:solidFill>
                <a:schemeClr val="tx1"/>
              </a:solidFill>
              <a:latin typeface="Tektur" pitchFamily="2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Заполнитель даты 3"/>
          <p:cNvSpPr>
            <a:spLocks noGrp="1" noEditPoints="1"/>
          </p:cNvSpPr>
          <p:nvPr>
            <p:ph type="dt" sz="half" idx="10"/>
          </p:nvPr>
        </p:nvSpPr>
        <p:spPr bwMode="auto">
          <a:xfrm>
            <a:off x="669495" y="6574002"/>
            <a:ext cx="1414858" cy="184666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ektur" pitchFamily="2" charset="0"/>
              </a:defRPr>
            </a:lvl1pPr>
          </a:lstStyle>
          <a:p>
            <a:r>
              <a:rPr lang="en-US" dirty="0"/>
              <a:t>lenoblinvest.ru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43089" y="6312108"/>
            <a:ext cx="9748911" cy="56364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970915" y="1553603"/>
            <a:ext cx="5114925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ru-RU" sz="1600" b="1" dirty="0">
                <a:solidFill>
                  <a:schemeClr val="tx1"/>
                </a:solidFill>
                <a:latin typeface="Tektur" pitchFamily="2" charset="0"/>
                <a:cs typeface="Arial" panose="020B0604020202020204" pitchFamily="34" charset="0"/>
              </a:rPr>
              <a:t>Подача заявки </a:t>
            </a:r>
            <a:r>
              <a:rPr lang="ru-RU" sz="1600" b="1" dirty="0">
                <a:solidFill>
                  <a:schemeClr val="tx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/>
            </a:r>
            <a:br>
              <a:rPr lang="ru-RU" sz="1600" b="1" dirty="0">
                <a:solidFill>
                  <a:schemeClr val="tx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в Агентство экономического развития Ленинградской области</a:t>
            </a:r>
            <a:endParaRPr lang="ru-RU" sz="1600" dirty="0">
              <a:solidFill>
                <a:schemeClr val="tx1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Clr>
                <a:schemeClr val="bg1"/>
              </a:buClr>
            </a:pPr>
            <a:r>
              <a:rPr lang="ru-RU" sz="1600" b="1" dirty="0">
                <a:solidFill>
                  <a:schemeClr val="tx1"/>
                </a:solidFill>
                <a:latin typeface="Tektur" pitchFamily="2" charset="0"/>
                <a:cs typeface="Arial" panose="020B0604020202020204" pitchFamily="34" charset="0"/>
              </a:rPr>
              <a:t>Экспертный оценочный тур </a:t>
            </a:r>
            <a:r>
              <a:rPr lang="ru-RU" sz="1600" b="1" dirty="0">
                <a:solidFill>
                  <a:schemeClr val="tx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/>
            </a:r>
            <a:br>
              <a:rPr lang="ru-RU" sz="1600" b="1" dirty="0">
                <a:solidFill>
                  <a:schemeClr val="tx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с участием выездной комиссии по оценке соответствия объекта установленным критериям</a:t>
            </a:r>
          </a:p>
          <a:p>
            <a:pPr>
              <a:spcBef>
                <a:spcPts val="1200"/>
              </a:spcBef>
              <a:buClr>
                <a:schemeClr val="bg1"/>
              </a:buClr>
            </a:pPr>
            <a:r>
              <a:rPr lang="ru-RU" sz="1600" b="1" dirty="0">
                <a:solidFill>
                  <a:schemeClr val="tx1"/>
                </a:solidFill>
                <a:latin typeface="Tektur" pitchFamily="2" charset="0"/>
                <a:cs typeface="Arial" panose="020B0604020202020204" pitchFamily="34" charset="0"/>
              </a:rPr>
              <a:t>Обучение сотрудников (по желанию) </a:t>
            </a:r>
            <a:r>
              <a:rPr lang="ru-RU" sz="1600" b="1" dirty="0">
                <a:solidFill>
                  <a:schemeClr val="tx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/>
            </a:r>
            <a:br>
              <a:rPr lang="ru-RU" sz="1600" b="1" dirty="0">
                <a:solidFill>
                  <a:schemeClr val="tx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по программе «Организация промышленного туризма»</a:t>
            </a:r>
            <a:endParaRPr lang="ru-RU" sz="1600" b="1" dirty="0">
              <a:solidFill>
                <a:srgbClr val="3EC6BC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Clr>
                <a:schemeClr val="bg1"/>
              </a:buClr>
            </a:pPr>
            <a:r>
              <a:rPr lang="ru-RU" sz="1600" b="1" dirty="0">
                <a:solidFill>
                  <a:schemeClr val="tx1"/>
                </a:solidFill>
                <a:latin typeface="Tektur" pitchFamily="2" charset="0"/>
                <a:cs typeface="Arial" panose="020B0604020202020204" pitchFamily="34" charset="0"/>
              </a:rPr>
              <a:t>Заключение Экспертного </a:t>
            </a:r>
            <a:br>
              <a:rPr lang="ru-RU" sz="1600" b="1" dirty="0">
                <a:solidFill>
                  <a:schemeClr val="tx1"/>
                </a:solidFill>
                <a:latin typeface="Tektur" pitchFamily="2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/>
                </a:solidFill>
                <a:latin typeface="Tektur" pitchFamily="2" charset="0"/>
                <a:cs typeface="Arial" panose="020B0604020202020204" pitchFamily="34" charset="0"/>
              </a:rPr>
              <a:t>совета</a:t>
            </a:r>
          </a:p>
          <a:p>
            <a:pPr indent="0" fontAlgn="auto">
              <a:spcBef>
                <a:spcPts val="1800"/>
              </a:spcBef>
              <a:buClr>
                <a:schemeClr val="bg1"/>
              </a:buClr>
            </a:pPr>
            <a:r>
              <a:rPr lang="ru-RU" sz="1600" b="1" dirty="0">
                <a:solidFill>
                  <a:schemeClr val="tx1"/>
                </a:solidFill>
                <a:latin typeface="Tektur" pitchFamily="2" charset="0"/>
                <a:cs typeface="Arial" panose="020B0604020202020204" pitchFamily="34" charset="0"/>
              </a:rPr>
              <a:t>Интеграция в программу </a:t>
            </a:r>
            <a:endParaRPr lang="ru-RU" sz="1600" b="1" dirty="0">
              <a:solidFill>
                <a:srgbClr val="3EC6BC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5524" y="1120744"/>
            <a:ext cx="397655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EC6BC"/>
                </a:solidFill>
                <a:latin typeface="Tektur" pitchFamily="2" charset="0"/>
                <a:cs typeface="Arial" panose="020B0604020202020204" pitchFamily="34" charset="0"/>
              </a:rPr>
              <a:t>Шаги предприятия: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flipH="1">
            <a:off x="682761" y="1901908"/>
            <a:ext cx="3810" cy="550545"/>
          </a:xfrm>
          <a:prstGeom prst="line">
            <a:avLst/>
          </a:prstGeom>
          <a:ln w="28575">
            <a:solidFill>
              <a:srgbClr val="3EC6BC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Овал 31"/>
          <p:cNvSpPr/>
          <p:nvPr/>
        </p:nvSpPr>
        <p:spPr>
          <a:xfrm>
            <a:off x="536135" y="3226303"/>
            <a:ext cx="297426" cy="297426"/>
          </a:xfrm>
          <a:prstGeom prst="ellipse">
            <a:avLst/>
          </a:prstGeom>
          <a:solidFill>
            <a:srgbClr val="3EC6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536135" y="4018685"/>
            <a:ext cx="297426" cy="297426"/>
          </a:xfrm>
          <a:prstGeom prst="ellipse">
            <a:avLst/>
          </a:prstGeom>
          <a:solidFill>
            <a:srgbClr val="3EC6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536135" y="1604656"/>
            <a:ext cx="297426" cy="297426"/>
          </a:xfrm>
          <a:prstGeom prst="ellipse">
            <a:avLst/>
          </a:prstGeom>
          <a:solidFill>
            <a:srgbClr val="3EC6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536135" y="2414288"/>
            <a:ext cx="297426" cy="297426"/>
          </a:xfrm>
          <a:prstGeom prst="ellipse">
            <a:avLst/>
          </a:prstGeom>
          <a:solidFill>
            <a:srgbClr val="3EC6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686571" y="2725783"/>
            <a:ext cx="0" cy="521109"/>
          </a:xfrm>
          <a:prstGeom prst="line">
            <a:avLst/>
          </a:prstGeom>
          <a:ln w="28575">
            <a:solidFill>
              <a:srgbClr val="3EC6BC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>
            <a:endCxn id="33" idx="0"/>
          </p:cNvCxnSpPr>
          <p:nvPr/>
        </p:nvCxnSpPr>
        <p:spPr>
          <a:xfrm>
            <a:off x="684666" y="3370904"/>
            <a:ext cx="0" cy="647700"/>
          </a:xfrm>
          <a:prstGeom prst="line">
            <a:avLst/>
          </a:prstGeom>
          <a:ln w="28575">
            <a:solidFill>
              <a:srgbClr val="3EC6BC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69985" y="1562449"/>
            <a:ext cx="421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ektur" pitchFamily="2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80780" y="2374408"/>
            <a:ext cx="421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ektur" pitchFamily="2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82050" y="3172891"/>
            <a:ext cx="421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ektur" pitchFamily="2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71255" y="3974725"/>
            <a:ext cx="421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ektur" pitchFamily="2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Овал 10"/>
          <p:cNvSpPr/>
          <p:nvPr/>
        </p:nvSpPr>
        <p:spPr>
          <a:xfrm>
            <a:off x="536770" y="4741315"/>
            <a:ext cx="297426" cy="297426"/>
          </a:xfrm>
          <a:prstGeom prst="ellipse">
            <a:avLst/>
          </a:prstGeom>
          <a:solidFill>
            <a:srgbClr val="3EC6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40"/>
          <p:cNvSpPr txBox="1"/>
          <p:nvPr/>
        </p:nvSpPr>
        <p:spPr>
          <a:xfrm>
            <a:off x="482050" y="4705610"/>
            <a:ext cx="42108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ektur" pitchFamily="2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2" name="Прямая соединительная линия 36"/>
          <p:cNvCxnSpPr>
            <a:endCxn id="9" idx="0"/>
          </p:cNvCxnSpPr>
          <p:nvPr/>
        </p:nvCxnSpPr>
        <p:spPr>
          <a:xfrm>
            <a:off x="686571" y="4244664"/>
            <a:ext cx="6019" cy="460946"/>
          </a:xfrm>
          <a:prstGeom prst="line">
            <a:avLst/>
          </a:prstGeom>
          <a:ln w="28575">
            <a:solidFill>
              <a:srgbClr val="3EC6BC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Изображение 1" descr="20260129160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6625" y="4524375"/>
            <a:ext cx="1703705" cy="170370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6628" y="263218"/>
            <a:ext cx="10515600" cy="3111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2800" dirty="0" err="1">
                <a:latin typeface="Tektur" pitchFamily="2" charset="0"/>
              </a:rPr>
              <a:t>Полезные материалы</a:t>
            </a:r>
            <a:endParaRPr lang="ru-RU" sz="2800" dirty="0">
              <a:latin typeface="Tektur" pitchFamily="2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22"/>
          <a:stretch>
            <a:fillRect/>
          </a:stretch>
        </p:blipFill>
        <p:spPr>
          <a:xfrm>
            <a:off x="10289999" y="0"/>
            <a:ext cx="1902001" cy="596897"/>
          </a:xfrm>
          <a:prstGeom prst="rect">
            <a:avLst/>
          </a:prstGeom>
        </p:spPr>
      </p:pic>
      <p:sp>
        <p:nvSpPr>
          <p:cNvPr id="19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26097" y="6487462"/>
            <a:ext cx="14976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Tektur" pitchFamily="2" charset="0"/>
              </a:defRPr>
            </a:lvl1pPr>
          </a:lstStyle>
          <a:p>
            <a:r>
              <a:rPr lang="en-US" dirty="0"/>
              <a:t>lenoblinvest.ru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 bwMode="auto">
          <a:xfrm>
            <a:off x="744855" y="4131945"/>
            <a:ext cx="2689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rgbClr val="3EC6BC"/>
                </a:solidFill>
                <a:latin typeface="Tektur" pitchFamily="2" charset="0"/>
                <a:cs typeface="Arial" panose="020B0604020202020204" pitchFamily="34" charset="0"/>
              </a:rPr>
              <a:t>Навигатор инвестора 2026</a:t>
            </a:r>
          </a:p>
        </p:txBody>
      </p:sp>
      <p:sp>
        <p:nvSpPr>
          <p:cNvPr id="8" name="TextBox 8"/>
          <p:cNvSpPr txBox="1"/>
          <p:nvPr/>
        </p:nvSpPr>
        <p:spPr bwMode="auto">
          <a:xfrm>
            <a:off x="4703445" y="4131945"/>
            <a:ext cx="2955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rgbClr val="3EC6BC"/>
                </a:solidFill>
                <a:latin typeface="Tektur" pitchFamily="2" charset="0"/>
                <a:cs typeface="Arial" panose="020B0604020202020204" pitchFamily="34" charset="0"/>
              </a:rPr>
              <a:t>О системе «Зеленый коридор для инвестора»</a:t>
            </a:r>
          </a:p>
        </p:txBody>
      </p:sp>
      <p:sp>
        <p:nvSpPr>
          <p:cNvPr id="11" name="TextBox 8"/>
          <p:cNvSpPr txBox="1"/>
          <p:nvPr/>
        </p:nvSpPr>
        <p:spPr bwMode="auto">
          <a:xfrm>
            <a:off x="8539652" y="4131765"/>
            <a:ext cx="268911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rgbClr val="3EC6BC"/>
                </a:solidFill>
                <a:latin typeface="Tektur" pitchFamily="2" charset="0"/>
                <a:cs typeface="Arial" panose="020B0604020202020204" pitchFamily="34" charset="0"/>
              </a:rPr>
              <a:t>Инвестиционный паспорт района</a:t>
            </a:r>
          </a:p>
        </p:txBody>
      </p:sp>
      <p:sp>
        <p:nvSpPr>
          <p:cNvPr id="13" name="Текст 5"/>
          <p:cNvSpPr>
            <a:spLocks noGrp="1"/>
          </p:cNvSpPr>
          <p:nvPr/>
        </p:nvSpPr>
        <p:spPr>
          <a:xfrm>
            <a:off x="904240" y="4804410"/>
            <a:ext cx="2369820" cy="8820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dirty="0">
                <a:latin typeface="Montserrat" panose="00000500000000000000" pitchFamily="2" charset="-52"/>
              </a:rPr>
              <a:t>Актуальные меры поддержки инвесторов и проектов</a:t>
            </a:r>
          </a:p>
        </p:txBody>
      </p:sp>
      <p:sp>
        <p:nvSpPr>
          <p:cNvPr id="15" name="Текст 5"/>
          <p:cNvSpPr>
            <a:spLocks noGrp="1"/>
          </p:cNvSpPr>
          <p:nvPr/>
        </p:nvSpPr>
        <p:spPr>
          <a:xfrm>
            <a:off x="4589626" y="4819650"/>
            <a:ext cx="3182927" cy="8820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dirty="0">
                <a:latin typeface="Montserrat" panose="00000500000000000000" pitchFamily="2" charset="-52"/>
              </a:rPr>
              <a:t>Преимущества для инвестора </a:t>
            </a:r>
            <a:br>
              <a:rPr lang="ru-RU" sz="1400" dirty="0">
                <a:latin typeface="Montserrat" panose="00000500000000000000" pitchFamily="2" charset="-52"/>
              </a:rPr>
            </a:br>
            <a:r>
              <a:rPr lang="ru-RU" sz="1400" dirty="0">
                <a:latin typeface="Montserrat" panose="00000500000000000000" pitchFamily="2" charset="-52"/>
              </a:rPr>
              <a:t>и интерфейс «Личного кабинета инвестора»</a:t>
            </a:r>
          </a:p>
        </p:txBody>
      </p:sp>
      <p:sp>
        <p:nvSpPr>
          <p:cNvPr id="16" name="Текст 5"/>
          <p:cNvSpPr>
            <a:spLocks noGrp="1"/>
          </p:cNvSpPr>
          <p:nvPr/>
        </p:nvSpPr>
        <p:spPr>
          <a:xfrm>
            <a:off x="8468995" y="4819650"/>
            <a:ext cx="2775585" cy="8820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dirty="0">
                <a:latin typeface="Montserrat" panose="00000500000000000000" pitchFamily="2" charset="-52"/>
              </a:rPr>
              <a:t>Трудовые и природные ресурсы района, его социально-экономическое развитие</a:t>
            </a:r>
          </a:p>
        </p:txBody>
      </p:sp>
      <p:pic>
        <p:nvPicPr>
          <p:cNvPr id="5" name="Изображение 4" descr="qr-co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0925" y="1391920"/>
            <a:ext cx="2557780" cy="2557780"/>
          </a:xfrm>
          <a:prstGeom prst="rect">
            <a:avLst/>
          </a:prstGeom>
        </p:spPr>
      </p:pic>
      <p:pic>
        <p:nvPicPr>
          <p:cNvPr id="3" name="Изображение 2" descr="qr-code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6130" y="1224915"/>
            <a:ext cx="2830195" cy="2830195"/>
          </a:xfrm>
          <a:prstGeom prst="rect">
            <a:avLst/>
          </a:prstGeom>
        </p:spPr>
      </p:pic>
      <p:pic>
        <p:nvPicPr>
          <p:cNvPr id="6" name="Изображение 5" descr="qr-cod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495" y="1302385"/>
            <a:ext cx="2742565" cy="274256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сб 1"/>
          <p:cNvPicPr>
            <a:picLocks noChangeAspect="1"/>
          </p:cNvPicPr>
          <p:nvPr/>
        </p:nvPicPr>
        <p:blipFill>
          <a:blip r:embed="rId3"/>
          <a:srcRect l="23533" r="14975"/>
          <a:stretch>
            <a:fillRect/>
          </a:stretch>
        </p:blipFill>
        <p:spPr>
          <a:xfrm>
            <a:off x="6099810" y="437515"/>
            <a:ext cx="6089015" cy="642048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160" y="4189560"/>
            <a:ext cx="1649765" cy="1649765"/>
          </a:xfrm>
          <a:prstGeom prst="rect">
            <a:avLst/>
          </a:prstGeom>
        </p:spPr>
      </p:pic>
      <p:sp>
        <p:nvSpPr>
          <p:cNvPr id="3" name="Заголовок 3"/>
          <p:cNvSpPr txBox="1"/>
          <p:nvPr/>
        </p:nvSpPr>
        <p:spPr>
          <a:xfrm>
            <a:off x="398902" y="2198591"/>
            <a:ext cx="5669348" cy="1194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dirty="0">
                <a:solidFill>
                  <a:srgbClr val="3EC6BC"/>
                </a:solidFill>
                <a:latin typeface="Tektur" pitchFamily="2" charset="0"/>
              </a:rPr>
              <a:t>ДОБРО ПОЖАЛОВАТЬ </a:t>
            </a:r>
          </a:p>
          <a:p>
            <a:pPr>
              <a:lnSpc>
                <a:spcPct val="100000"/>
              </a:lnSpc>
            </a:pPr>
            <a:r>
              <a:rPr lang="ru-RU" sz="3000" b="1" dirty="0">
                <a:solidFill>
                  <a:srgbClr val="3EC6BC"/>
                </a:solidFill>
                <a:latin typeface="Tektur" pitchFamily="2" charset="0"/>
              </a:rPr>
              <a:t>СОСНОВОБОРСКИЙ  ГОРОДСКОЙ ОКРУГ!</a:t>
            </a:r>
          </a:p>
        </p:txBody>
      </p:sp>
      <p:sp>
        <p:nvSpPr>
          <p:cNvPr id="4" name="Прямоугольник 18"/>
          <p:cNvSpPr/>
          <p:nvPr/>
        </p:nvSpPr>
        <p:spPr>
          <a:xfrm>
            <a:off x="5855380" y="437107"/>
            <a:ext cx="1483461" cy="1483461"/>
          </a:xfrm>
          <a:custGeom>
            <a:avLst/>
            <a:gdLst>
              <a:gd name="connsiteX0" fmla="*/ 0 w 1483461"/>
              <a:gd name="connsiteY0" fmla="*/ 0 h 1483461"/>
              <a:gd name="connsiteX1" fmla="*/ 1483461 w 1483461"/>
              <a:gd name="connsiteY1" fmla="*/ 0 h 1483461"/>
              <a:gd name="connsiteX2" fmla="*/ 1483461 w 1483461"/>
              <a:gd name="connsiteY2" fmla="*/ 1483461 h 1483461"/>
              <a:gd name="connsiteX3" fmla="*/ 0 w 1483461"/>
              <a:gd name="connsiteY3" fmla="*/ 1483461 h 1483461"/>
              <a:gd name="connsiteX4" fmla="*/ 0 w 1483461"/>
              <a:gd name="connsiteY4" fmla="*/ 0 h 1483461"/>
              <a:gd name="connsiteX0-1" fmla="*/ 0 w 1483461"/>
              <a:gd name="connsiteY0-2" fmla="*/ 0 h 1483461"/>
              <a:gd name="connsiteX1-3" fmla="*/ 1483461 w 1483461"/>
              <a:gd name="connsiteY1-4" fmla="*/ 0 h 1483461"/>
              <a:gd name="connsiteX2-5" fmla="*/ 0 w 1483461"/>
              <a:gd name="connsiteY2-6" fmla="*/ 1483461 h 1483461"/>
              <a:gd name="connsiteX3-7" fmla="*/ 0 w 1483461"/>
              <a:gd name="connsiteY3-8" fmla="*/ 0 h 14834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483461" h="1483461">
                <a:moveTo>
                  <a:pt x="0" y="0"/>
                </a:moveTo>
                <a:lnTo>
                  <a:pt x="1483461" y="0"/>
                </a:lnTo>
                <a:lnTo>
                  <a:pt x="0" y="148346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084" y="3914391"/>
            <a:ext cx="3814916" cy="2943609"/>
          </a:xfrm>
          <a:prstGeom prst="rect">
            <a:avLst/>
          </a:prstGeom>
        </p:spPr>
      </p:pic>
      <p:sp>
        <p:nvSpPr>
          <p:cNvPr id="14" name="Заголовок 3"/>
          <p:cNvSpPr txBox="1"/>
          <p:nvPr/>
        </p:nvSpPr>
        <p:spPr>
          <a:xfrm>
            <a:off x="726464" y="5801366"/>
            <a:ext cx="1304698" cy="436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200" dirty="0">
                <a:latin typeface="Tektur" pitchFamily="2" charset="0"/>
              </a:rPr>
              <a:t>lenoblinvest.ru</a:t>
            </a:r>
            <a:endParaRPr lang="ru-RU" sz="1200" dirty="0">
              <a:latin typeface="Tektur" pitchFamily="2" charset="0"/>
            </a:endParaRPr>
          </a:p>
        </p:txBody>
      </p:sp>
      <p:sp>
        <p:nvSpPr>
          <p:cNvPr id="15" name="Заголовок 3"/>
          <p:cNvSpPr txBox="1"/>
          <p:nvPr/>
        </p:nvSpPr>
        <p:spPr>
          <a:xfrm>
            <a:off x="2881886" y="5801366"/>
            <a:ext cx="1027957" cy="436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200" dirty="0">
                <a:latin typeface="Tektur" pitchFamily="2" charset="0"/>
              </a:rPr>
              <a:t>sbor.ru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95" y="5892891"/>
            <a:ext cx="222365" cy="22236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027" y="5892891"/>
            <a:ext cx="222365" cy="22236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96" y="4189560"/>
            <a:ext cx="1649765" cy="1649765"/>
          </a:xfrm>
          <a:prstGeom prst="rect">
            <a:avLst/>
          </a:prstGeom>
        </p:spPr>
      </p:pic>
      <p:sp>
        <p:nvSpPr>
          <p:cNvPr id="12" name="Заголовок 3"/>
          <p:cNvSpPr txBox="1"/>
          <p:nvPr/>
        </p:nvSpPr>
        <p:spPr>
          <a:xfrm>
            <a:off x="4644857" y="5801366"/>
            <a:ext cx="1228779" cy="436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200" dirty="0" err="1">
                <a:latin typeface="Tektur" pitchFamily="2" charset="0"/>
              </a:rPr>
              <a:t>lenoblinvest</a:t>
            </a:r>
            <a:endParaRPr lang="en-US" sz="1200" dirty="0">
              <a:latin typeface="Tektur" pitchFamily="2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974" y="5838002"/>
            <a:ext cx="275388" cy="27538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934" y="4189560"/>
            <a:ext cx="1649765" cy="1649765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487680" y="602615"/>
            <a:ext cx="6179820" cy="558800"/>
            <a:chOff x="768" y="3091"/>
            <a:chExt cx="9732" cy="880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768" y="3091"/>
              <a:ext cx="9732" cy="880"/>
              <a:chOff x="487824" y="1736291"/>
              <a:chExt cx="6179820" cy="558800"/>
            </a:xfrm>
          </p:grpSpPr>
          <p:sp>
            <p:nvSpPr>
              <p:cNvPr id="16" name="TextBox 11"/>
              <p:cNvSpPr txBox="1"/>
              <p:nvPr/>
            </p:nvSpPr>
            <p:spPr>
              <a:xfrm>
                <a:off x="4838209" y="1800426"/>
                <a:ext cx="1829435" cy="429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 Medium" panose="00000600000000000000" pitchFamily="2" charset="-52"/>
                    <a:cs typeface="Arial" panose="020B0604020202020204" pitchFamily="34" charset="0"/>
                  </a:rPr>
                  <a:t>СОСНОВОБОРСКИЙ ГОРОДСКОЙ ОКРУГ</a:t>
                </a:r>
              </a:p>
            </p:txBody>
          </p:sp>
          <p:pic>
            <p:nvPicPr>
              <p:cNvPr id="18" name="Рисунок 1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3261" y="1808829"/>
                <a:ext cx="1825182" cy="413724"/>
              </a:xfrm>
              <a:prstGeom prst="rect">
                <a:avLst/>
              </a:prstGeom>
            </p:spPr>
          </p:pic>
          <p:pic>
            <p:nvPicPr>
              <p:cNvPr id="23" name="Изображение 3" descr="ЗК без дискрипта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87824" y="1736291"/>
                <a:ext cx="1379220" cy="558800"/>
              </a:xfrm>
              <a:prstGeom prst="rect">
                <a:avLst/>
              </a:prstGeom>
            </p:spPr>
          </p:pic>
          <p:cxnSp>
            <p:nvCxnSpPr>
              <p:cNvPr id="24" name="Прямая соединительная линия 11"/>
              <p:cNvCxnSpPr/>
              <p:nvPr/>
            </p:nvCxnSpPr>
            <p:spPr>
              <a:xfrm>
                <a:off x="2032851" y="1828787"/>
                <a:ext cx="0" cy="373808"/>
              </a:xfrm>
              <a:prstGeom prst="line">
                <a:avLst/>
              </a:prstGeom>
              <a:ln w="28575">
                <a:solidFill>
                  <a:srgbClr val="53535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11"/>
              <p:cNvCxnSpPr/>
              <p:nvPr/>
            </p:nvCxnSpPr>
            <p:spPr>
              <a:xfrm>
                <a:off x="4208301" y="1828787"/>
                <a:ext cx="0" cy="373808"/>
              </a:xfrm>
              <a:prstGeom prst="line">
                <a:avLst/>
              </a:prstGeom>
              <a:ln w="28575">
                <a:solidFill>
                  <a:srgbClr val="53535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6" name="object 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920" y="3105"/>
              <a:ext cx="702" cy="86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Изображение 11" descr="image (1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75" y="1045845"/>
            <a:ext cx="2168525" cy="2168525"/>
          </a:xfrm>
          <a:prstGeom prst="rect">
            <a:avLst/>
          </a:prstGeom>
        </p:spPr>
      </p:pic>
      <p:sp>
        <p:nvSpPr>
          <p:cNvPr id="9" name="Прямоугольник: один усеченный угол 8"/>
          <p:cNvSpPr/>
          <p:nvPr/>
        </p:nvSpPr>
        <p:spPr>
          <a:xfrm>
            <a:off x="3289461" y="4590046"/>
            <a:ext cx="6611623" cy="1338892"/>
          </a:xfrm>
          <a:prstGeom prst="snip1Rect">
            <a:avLst>
              <a:gd name="adj" fmla="val 37821"/>
            </a:avLst>
          </a:prstGeom>
          <a:solidFill>
            <a:srgbClr val="12AA9E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94038" y="4204154"/>
            <a:ext cx="23961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Первый заместитель главы администрации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2924" y="197485"/>
            <a:ext cx="10210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ektur" pitchFamily="2" charset="0"/>
                <a:cs typeface="Arial" panose="020B0604020202020204" pitchFamily="34" charset="0"/>
              </a:rPr>
              <a:t>Инвестиционный уполномоченный городского округа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80062" y="3294087"/>
            <a:ext cx="2024071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12AA9B"/>
                </a:solidFill>
                <a:latin typeface="Tektur" pitchFamily="2" charset="0"/>
                <a:cs typeface="Arial" panose="020B0604020202020204" pitchFamily="34" charset="0"/>
              </a:rPr>
              <a:t>Станислав Геннадьевич</a:t>
            </a:r>
          </a:p>
          <a:p>
            <a:pPr algn="ctr"/>
            <a:r>
              <a:rPr lang="ru-RU" sz="1600" b="1" dirty="0">
                <a:solidFill>
                  <a:srgbClr val="12AA9B"/>
                </a:solidFill>
                <a:latin typeface="Tektur" pitchFamily="2" charset="0"/>
                <a:cs typeface="Arial" panose="020B0604020202020204" pitchFamily="34" charset="0"/>
                <a:sym typeface="+mn-ea"/>
              </a:rPr>
              <a:t>Лютиков </a:t>
            </a:r>
            <a:endParaRPr lang="ru-RU" sz="1600" b="1" dirty="0">
              <a:solidFill>
                <a:srgbClr val="12AA9B"/>
              </a:solidFill>
              <a:latin typeface="Tektur" pitchFamily="2" charset="0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26097" y="6487462"/>
            <a:ext cx="14976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Tektur" pitchFamily="2" charset="0"/>
              </a:defRPr>
            </a:lvl1pPr>
          </a:lstStyle>
          <a:p>
            <a:r>
              <a:rPr lang="en-US" dirty="0"/>
              <a:t>lenoblinvest.ru</a:t>
            </a:r>
            <a:endParaRPr lang="ru-RU" dirty="0"/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3177918" y="1102212"/>
            <a:ext cx="5303849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spcBef>
                <a:spcPts val="305"/>
              </a:spcBef>
              <a:buSzPct val="100000"/>
              <a:buNone/>
            </a:pPr>
            <a:r>
              <a:rPr lang="ru-RU" altLang="en-US" sz="2000" dirty="0">
                <a:solidFill>
                  <a:srgbClr val="12AA9E"/>
                </a:solidFill>
                <a:latin typeface="Tektur" pitchFamily="2" charset="0"/>
                <a:cs typeface="Arial" panose="020B0604020202020204" pitchFamily="34" charset="0"/>
                <a:sym typeface="+mn-ea"/>
              </a:rPr>
              <a:t>По каким вопросам можно обратиться</a:t>
            </a:r>
            <a:r>
              <a:rPr lang="ru-RU" sz="2000" dirty="0">
                <a:solidFill>
                  <a:srgbClr val="153F9B"/>
                </a:solidFill>
                <a:latin typeface="Tektur" pitchFamily="2" charset="0"/>
                <a:cs typeface="Arial" panose="020B0604020202020204" pitchFamily="34" charset="0"/>
                <a:sym typeface="+mn-ea"/>
              </a:rPr>
              <a:t> </a:t>
            </a:r>
            <a:endParaRPr lang="en-US" altLang="ru-RU" sz="2000" dirty="0">
              <a:latin typeface="Tektur" pitchFamily="2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8834795" y="3129642"/>
            <a:ext cx="3111400" cy="11695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spcBef>
                <a:spcPts val="305"/>
              </a:spcBef>
              <a:buSzPct val="100000"/>
              <a:buFont typeface="Arial" panose="020B0604020202020204" pitchFamily="34" charset="0"/>
              <a:buNone/>
            </a:pPr>
            <a:r>
              <a:rPr lang="ru-RU" altLang="en-US" sz="1400" b="1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П</a:t>
            </a:r>
            <a:r>
              <a:rPr lang="en-US" altLang="en-US" sz="1400" b="1" dirty="0" err="1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омощь</a:t>
            </a:r>
            <a:r>
              <a:rPr lang="en-US" altLang="ru-RU" sz="1400" b="1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 </a:t>
            </a:r>
            <a:r>
              <a:rPr lang="ru-RU" altLang="ru-RU" sz="1400" b="1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/>
            </a:r>
            <a:br>
              <a:rPr lang="ru-RU" altLang="ru-RU" sz="1400" b="1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</a:br>
            <a:r>
              <a:rPr lang="en-US" altLang="en-US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в</a:t>
            </a:r>
            <a:r>
              <a:rPr lang="en-US" altLang="ru-RU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 dirty="0" err="1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решении</a:t>
            </a:r>
            <a:r>
              <a:rPr lang="ru-RU" altLang="en-US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 dirty="0" err="1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административных</a:t>
            </a:r>
            <a:r>
              <a:rPr lang="en-US" altLang="ru-RU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 </a:t>
            </a:r>
            <a:r>
              <a:rPr lang="ru-RU" altLang="ru-RU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/>
            </a:r>
            <a:br>
              <a:rPr lang="ru-RU" altLang="ru-RU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</a:br>
            <a:r>
              <a:rPr lang="en-US" altLang="en-US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и</a:t>
            </a:r>
            <a:r>
              <a:rPr lang="en-US" altLang="ru-RU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 dirty="0" err="1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правовых</a:t>
            </a:r>
            <a:r>
              <a:rPr lang="en-US" altLang="ru-RU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вопросов</a:t>
            </a:r>
            <a:r>
              <a:rPr lang="en-US" altLang="ru-RU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, </a:t>
            </a:r>
            <a:r>
              <a:rPr lang="en-US" altLang="en-US" sz="1400" dirty="0" err="1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связанных</a:t>
            </a:r>
            <a:r>
              <a:rPr lang="en-US" altLang="ru-RU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с</a:t>
            </a:r>
            <a:r>
              <a:rPr lang="en-US" altLang="ru-RU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 dirty="0" err="1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инвестиционной</a:t>
            </a:r>
            <a:r>
              <a:rPr lang="en-US" altLang="ru-RU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 dirty="0" err="1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деятельностью</a:t>
            </a:r>
            <a:endParaRPr lang="en-US" altLang="ru-RU" sz="1400" dirty="0">
              <a:latin typeface="Montserrat" panose="00000500000000000000" pitchFamily="2" charset="-52"/>
              <a:cs typeface="Arial" panose="020B0604020202020204" pitchFamily="34" charset="0"/>
              <a:sym typeface="+mn-ea"/>
            </a:endParaRPr>
          </a:p>
        </p:txBody>
      </p:sp>
      <p:sp>
        <p:nvSpPr>
          <p:cNvPr id="15" name="Текстовое поле 14"/>
          <p:cNvSpPr txBox="1"/>
          <p:nvPr/>
        </p:nvSpPr>
        <p:spPr>
          <a:xfrm>
            <a:off x="3977129" y="3129642"/>
            <a:ext cx="3674208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spcBef>
                <a:spcPts val="305"/>
              </a:spcBef>
              <a:buSzPct val="100000"/>
              <a:buFont typeface="Arial" panose="020B0604020202020204" pitchFamily="34" charset="0"/>
              <a:buNone/>
            </a:pPr>
            <a:r>
              <a:rPr lang="ru-RU" altLang="en-US" sz="1400" b="1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С</a:t>
            </a:r>
            <a:r>
              <a:rPr lang="en-US" altLang="en-US" sz="1400" b="1" dirty="0" err="1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опровождение</a:t>
            </a:r>
            <a:r>
              <a:rPr lang="en-US" altLang="en-US" sz="1400" b="1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 </a:t>
            </a:r>
            <a:r>
              <a:rPr lang="ru-RU" altLang="en-US" sz="1400" b="1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/>
            </a:r>
            <a:br>
              <a:rPr lang="ru-RU" altLang="en-US" sz="1400" b="1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</a:br>
            <a:r>
              <a:rPr lang="en-US" altLang="en-US" sz="1400" dirty="0" err="1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инвестиционных</a:t>
            </a:r>
            <a:r>
              <a:rPr lang="en-US" altLang="ru-RU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 dirty="0" err="1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проектов</a:t>
            </a:r>
            <a:r>
              <a:rPr lang="en-US" altLang="ru-RU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 </a:t>
            </a:r>
            <a:r>
              <a:rPr lang="ru-RU" altLang="ru-RU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/>
            </a:r>
            <a:br>
              <a:rPr lang="ru-RU" altLang="ru-RU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</a:br>
            <a:r>
              <a:rPr lang="en-US" altLang="en-US" sz="1400" dirty="0" err="1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на</a:t>
            </a:r>
            <a:r>
              <a:rPr lang="en-US" altLang="ru-RU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всех</a:t>
            </a:r>
            <a:r>
              <a:rPr lang="en-US" altLang="ru-RU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 dirty="0" err="1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этапах</a:t>
            </a:r>
            <a:r>
              <a:rPr lang="en-US" altLang="ru-RU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 dirty="0" err="1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их</a:t>
            </a:r>
            <a:r>
              <a:rPr lang="en-US" altLang="ru-RU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 dirty="0" err="1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реализации</a:t>
            </a:r>
            <a:endParaRPr lang="en-US" altLang="ru-RU" sz="1400" dirty="0">
              <a:latin typeface="Montserrat" panose="00000500000000000000" pitchFamily="2" charset="-52"/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Текстовое поле 15"/>
          <p:cNvSpPr txBox="1"/>
          <p:nvPr/>
        </p:nvSpPr>
        <p:spPr>
          <a:xfrm>
            <a:off x="8834794" y="1695741"/>
            <a:ext cx="3029196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spcBef>
                <a:spcPts val="305"/>
              </a:spcBef>
              <a:buSzPct val="100000"/>
              <a:buFont typeface="Arial" panose="020B0604020202020204" pitchFamily="34" charset="0"/>
              <a:buNone/>
            </a:pPr>
            <a:r>
              <a:rPr lang="ru-RU" altLang="en-US" sz="1400" b="1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К</a:t>
            </a:r>
            <a:r>
              <a:rPr lang="en-US" altLang="en-US" sz="1400" b="1" dirty="0" err="1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онсультации</a:t>
            </a:r>
            <a:r>
              <a:rPr lang="en-US" altLang="ru-RU" sz="1400" b="1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 </a:t>
            </a:r>
            <a:r>
              <a:rPr lang="ru-RU" altLang="ru-RU" sz="1400" b="1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/>
            </a:r>
            <a:br>
              <a:rPr lang="ru-RU" altLang="ru-RU" sz="1400" b="1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</a:br>
            <a:r>
              <a:rPr lang="en-US" altLang="en-US" sz="1400" dirty="0" err="1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по</a:t>
            </a:r>
            <a:r>
              <a:rPr lang="en-US" altLang="ru-RU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вопросам</a:t>
            </a:r>
            <a:r>
              <a:rPr lang="en-US" altLang="ru-RU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регистрации</a:t>
            </a:r>
            <a:r>
              <a:rPr lang="en-US" altLang="ru-RU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 dirty="0" err="1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бизнеса</a:t>
            </a:r>
            <a:r>
              <a:rPr lang="en-US" altLang="ru-RU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и</a:t>
            </a:r>
            <a:r>
              <a:rPr lang="en-US" altLang="ru-RU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получения</a:t>
            </a:r>
            <a:r>
              <a:rPr lang="en-US" altLang="ru-RU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 dirty="0" err="1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необходимых</a:t>
            </a:r>
            <a:r>
              <a:rPr lang="en-US" altLang="ru-RU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 dirty="0" err="1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разрешений</a:t>
            </a:r>
            <a:endParaRPr lang="en-US" altLang="ru-RU" sz="1400" dirty="0">
              <a:latin typeface="Montserrat" panose="00000500000000000000" pitchFamily="2" charset="-52"/>
              <a:cs typeface="Arial" panose="020B0604020202020204" pitchFamily="34" charset="0"/>
              <a:sym typeface="+mn-ea"/>
            </a:endParaRPr>
          </a:p>
        </p:txBody>
      </p:sp>
      <p:sp>
        <p:nvSpPr>
          <p:cNvPr id="17" name="Текстовое поле 16"/>
          <p:cNvSpPr txBox="1"/>
          <p:nvPr/>
        </p:nvSpPr>
        <p:spPr>
          <a:xfrm>
            <a:off x="3980105" y="1695741"/>
            <a:ext cx="3687019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spcBef>
                <a:spcPts val="305"/>
              </a:spcBef>
              <a:buSzPct val="100000"/>
              <a:buFont typeface="Arial" panose="020B0604020202020204" pitchFamily="34" charset="0"/>
              <a:buNone/>
            </a:pPr>
            <a:r>
              <a:rPr lang="ru-RU" altLang="en-US" sz="1400" b="1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П</a:t>
            </a:r>
            <a:r>
              <a:rPr lang="en-US" altLang="en-US" sz="1400" b="1" dirty="0" err="1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олучение</a:t>
            </a:r>
            <a:r>
              <a:rPr lang="en-US" altLang="ru-RU" sz="1400" b="1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 b="1" dirty="0" err="1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информации</a:t>
            </a:r>
            <a:r>
              <a:rPr lang="en-US" altLang="ru-RU" sz="1400" b="1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 </a:t>
            </a:r>
            <a:r>
              <a:rPr lang="ru-RU" altLang="ru-RU" sz="1400" b="1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/>
            </a:r>
            <a:br>
              <a:rPr lang="ru-RU" altLang="ru-RU" sz="1400" b="1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</a:br>
            <a:r>
              <a:rPr lang="en-US" altLang="en-US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о</a:t>
            </a:r>
            <a:r>
              <a:rPr lang="en-US" altLang="ru-RU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 dirty="0" err="1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возможностях</a:t>
            </a:r>
            <a:r>
              <a:rPr lang="en-US" altLang="ru-RU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 dirty="0" err="1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для</a:t>
            </a:r>
            <a:r>
              <a:rPr lang="en-US" altLang="ru-RU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 dirty="0" err="1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инвестирования</a:t>
            </a:r>
            <a:r>
              <a:rPr lang="en-US" altLang="ru-RU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 </a:t>
            </a:r>
            <a:r>
              <a:rPr lang="ru-RU" altLang="ru-RU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/>
            </a:r>
            <a:br>
              <a:rPr lang="ru-RU" altLang="ru-RU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</a:br>
            <a:r>
              <a:rPr lang="en-US" altLang="en-US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в</a:t>
            </a:r>
            <a:r>
              <a:rPr lang="en-US" altLang="ru-RU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 </a:t>
            </a:r>
            <a:r>
              <a:rPr lang="ru-RU" altLang="en-US" sz="1400" dirty="0" err="1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районе </a:t>
            </a:r>
            <a:r>
              <a:rPr lang="en-US" altLang="en-US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и</a:t>
            </a:r>
            <a:r>
              <a:rPr lang="en-US" altLang="ru-RU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о</a:t>
            </a:r>
            <a:r>
              <a:rPr lang="en-US" altLang="ru-RU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действующих</a:t>
            </a:r>
            <a:r>
              <a:rPr lang="en-US" altLang="ru-RU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программах</a:t>
            </a:r>
            <a:r>
              <a:rPr lang="en-US" altLang="ru-RU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государственной</a:t>
            </a:r>
            <a:r>
              <a:rPr lang="en-US" altLang="ru-RU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 dirty="0" err="1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поддержки</a:t>
            </a:r>
            <a:r>
              <a:rPr lang="en-US" altLang="ru-RU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и</a:t>
            </a:r>
            <a:r>
              <a:rPr lang="en-US" altLang="ru-RU" sz="1400" dirty="0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 dirty="0" err="1">
                <a:latin typeface="Montserrat" panose="00000500000000000000" pitchFamily="2" charset="-52"/>
                <a:cs typeface="Arial" panose="020B0604020202020204" pitchFamily="34" charset="0"/>
                <a:sym typeface="+mn-ea"/>
              </a:rPr>
              <a:t>субсидирования</a:t>
            </a:r>
            <a:endParaRPr lang="en-US" altLang="ru-RU" sz="1400" dirty="0">
              <a:latin typeface="Montserrat" panose="00000500000000000000" pitchFamily="2" charset="-52"/>
              <a:cs typeface="Arial" panose="020B0604020202020204" pitchFamily="34" charset="0"/>
              <a:sym typeface="+mn-ea"/>
            </a:endParaRPr>
          </a:p>
        </p:txBody>
      </p:sp>
      <p:sp>
        <p:nvSpPr>
          <p:cNvPr id="19" name="Текстовое поле 18"/>
          <p:cNvSpPr txBox="1"/>
          <p:nvPr/>
        </p:nvSpPr>
        <p:spPr>
          <a:xfrm>
            <a:off x="3497880" y="4936326"/>
            <a:ext cx="1686285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spcBef>
                <a:spcPts val="305"/>
              </a:spcBef>
              <a:buSzPct val="100000"/>
              <a:buNone/>
            </a:pPr>
            <a:r>
              <a:rPr lang="ru-RU" altLang="en-US" dirty="0">
                <a:solidFill>
                  <a:srgbClr val="12AA9E"/>
                </a:solidFill>
                <a:latin typeface="Tektur" pitchFamily="2" charset="0"/>
                <a:cs typeface="Arial" panose="020B0604020202020204" pitchFamily="34" charset="0"/>
                <a:sym typeface="+mn-ea"/>
              </a:rPr>
              <a:t>Контакты для связи</a:t>
            </a:r>
            <a:endParaRPr lang="en-US" altLang="ru-RU" sz="1600" dirty="0">
              <a:latin typeface="Montserrat" panose="00000500000000000000" pitchFamily="2" charset="-52"/>
              <a:cs typeface="Arial" panose="020B0604020202020204" pitchFamily="34" charset="0"/>
              <a:sym typeface="+mn-ea"/>
            </a:endParaRPr>
          </a:p>
        </p:txBody>
      </p:sp>
      <p:sp>
        <p:nvSpPr>
          <p:cNvPr id="20" name="Текстовое поле 19"/>
          <p:cNvSpPr txBox="1"/>
          <p:nvPr/>
        </p:nvSpPr>
        <p:spPr>
          <a:xfrm>
            <a:off x="5307017" y="4808286"/>
            <a:ext cx="214058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400" b="1" dirty="0">
                <a:solidFill>
                  <a:schemeClr val="tx1"/>
                </a:solidFill>
                <a:latin typeface="Montserrat" panose="00000500000000000000" pitchFamily="2" charset="-52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8 (81369) 29-741</a:t>
            </a:r>
          </a:p>
        </p:txBody>
      </p:sp>
      <p:sp>
        <p:nvSpPr>
          <p:cNvPr id="21" name="Текстовое поле 20"/>
          <p:cNvSpPr txBox="1"/>
          <p:nvPr/>
        </p:nvSpPr>
        <p:spPr>
          <a:xfrm>
            <a:off x="5307017" y="5137363"/>
            <a:ext cx="3125021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buClr>
                <a:srgbClr val="E8A719"/>
              </a:buClr>
              <a:buSzPct val="150000"/>
            </a:pPr>
            <a:r>
              <a:rPr lang="en-US" altLang="ru-RU" sz="1400" b="1" dirty="0">
                <a:solidFill>
                  <a:schemeClr val="tx1"/>
                </a:solidFill>
                <a:latin typeface="Montserrat" panose="00000500000000000000" pitchFamily="2" charset="-52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sg_lutikov@sbor.ru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006394" y="1081207"/>
            <a:ext cx="0" cy="470745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076088" y="4857767"/>
            <a:ext cx="0" cy="825278"/>
          </a:xfrm>
          <a:prstGeom prst="line">
            <a:avLst/>
          </a:prstGeom>
          <a:ln w="28575">
            <a:solidFill>
              <a:srgbClr val="12AA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155" y="1771908"/>
            <a:ext cx="635993" cy="6359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873" y="1700915"/>
            <a:ext cx="635992" cy="6359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155" y="3205198"/>
            <a:ext cx="663108" cy="66310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873" y="3086692"/>
            <a:ext cx="684615" cy="684615"/>
          </a:xfrm>
          <a:prstGeom prst="rect">
            <a:avLst/>
          </a:prstGeom>
        </p:spPr>
      </p:pic>
      <p:sp>
        <p:nvSpPr>
          <p:cNvPr id="24" name="Текстовое поле 20"/>
          <p:cNvSpPr txBox="1"/>
          <p:nvPr/>
        </p:nvSpPr>
        <p:spPr>
          <a:xfrm>
            <a:off x="5307017" y="5467512"/>
            <a:ext cx="444658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buClr>
                <a:srgbClr val="E8A719"/>
              </a:buClr>
              <a:buSzPct val="150000"/>
            </a:pPr>
            <a:r>
              <a:rPr lang="ru-RU" altLang="ru-RU" sz="1400" b="1" dirty="0">
                <a:solidFill>
                  <a:schemeClr val="tx1"/>
                </a:solidFill>
                <a:latin typeface="Montserrat" panose="00000500000000000000" pitchFamily="2" charset="-52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г. Сосновый Бор, ул. Ленинградская, 46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photo-automobile-production-line-welding-car-body-modern-car-assembly-plant-auto-industry-interior-hightech-factory-modern-production"/>
          <p:cNvPicPr>
            <a:picLocks noChangeAspect="1"/>
          </p:cNvPicPr>
          <p:nvPr/>
        </p:nvPicPr>
        <p:blipFill>
          <a:blip r:embed="rId3"/>
          <a:srcRect t="10407" r="4279" b="8935"/>
          <a:stretch>
            <a:fillRect/>
          </a:stretch>
        </p:blipFill>
        <p:spPr>
          <a:xfrm>
            <a:off x="0" y="0"/>
            <a:ext cx="12202795" cy="6858635"/>
          </a:xfrm>
          <a:prstGeom prst="rect">
            <a:avLst/>
          </a:prstGeom>
        </p:spPr>
      </p:pic>
      <p:sp>
        <p:nvSpPr>
          <p:cNvPr id="6" name="Прямоугольник 11"/>
          <p:cNvSpPr/>
          <p:nvPr/>
        </p:nvSpPr>
        <p:spPr>
          <a:xfrm>
            <a:off x="-10568" y="3038169"/>
            <a:ext cx="6381871" cy="2123766"/>
          </a:xfrm>
          <a:custGeom>
            <a:avLst/>
            <a:gdLst>
              <a:gd name="connsiteX0" fmla="*/ 0 w 9206113"/>
              <a:gd name="connsiteY0" fmla="*/ 0 h 2041864"/>
              <a:gd name="connsiteX1" fmla="*/ 9206113 w 9206113"/>
              <a:gd name="connsiteY1" fmla="*/ 0 h 2041864"/>
              <a:gd name="connsiteX2" fmla="*/ 9206113 w 9206113"/>
              <a:gd name="connsiteY2" fmla="*/ 2041864 h 2041864"/>
              <a:gd name="connsiteX3" fmla="*/ 0 w 9206113"/>
              <a:gd name="connsiteY3" fmla="*/ 2041864 h 2041864"/>
              <a:gd name="connsiteX4" fmla="*/ 0 w 9206113"/>
              <a:gd name="connsiteY4" fmla="*/ 0 h 2041864"/>
              <a:gd name="connsiteX0-1" fmla="*/ 0 w 9206113"/>
              <a:gd name="connsiteY0-2" fmla="*/ 0 h 2041864"/>
              <a:gd name="connsiteX1-3" fmla="*/ 9206113 w 9206113"/>
              <a:gd name="connsiteY1-4" fmla="*/ 0 h 2041864"/>
              <a:gd name="connsiteX2-5" fmla="*/ 8336101 w 9206113"/>
              <a:gd name="connsiteY2-6" fmla="*/ 2041864 h 2041864"/>
              <a:gd name="connsiteX3-7" fmla="*/ 0 w 9206113"/>
              <a:gd name="connsiteY3-8" fmla="*/ 2041864 h 2041864"/>
              <a:gd name="connsiteX4-9" fmla="*/ 0 w 9206113"/>
              <a:gd name="connsiteY4-10" fmla="*/ 0 h 2041864"/>
              <a:gd name="connsiteX0-11" fmla="*/ 0 w 9206113"/>
              <a:gd name="connsiteY0-12" fmla="*/ 0 h 2041864"/>
              <a:gd name="connsiteX1-13" fmla="*/ 9206113 w 9206113"/>
              <a:gd name="connsiteY1-14" fmla="*/ 0 h 2041864"/>
              <a:gd name="connsiteX2-15" fmla="*/ 8753352 w 9206113"/>
              <a:gd name="connsiteY2-16" fmla="*/ 1038688 h 2041864"/>
              <a:gd name="connsiteX3-17" fmla="*/ 8336101 w 9206113"/>
              <a:gd name="connsiteY3-18" fmla="*/ 2041864 h 2041864"/>
              <a:gd name="connsiteX4-19" fmla="*/ 0 w 9206113"/>
              <a:gd name="connsiteY4-20" fmla="*/ 2041864 h 2041864"/>
              <a:gd name="connsiteX5" fmla="*/ 0 w 9206113"/>
              <a:gd name="connsiteY5" fmla="*/ 0 h 2041864"/>
              <a:gd name="connsiteX0-21" fmla="*/ 0 w 9206113"/>
              <a:gd name="connsiteY0-22" fmla="*/ 0 h 2041864"/>
              <a:gd name="connsiteX1-23" fmla="*/ 9206113 w 9206113"/>
              <a:gd name="connsiteY1-24" fmla="*/ 0 h 2041864"/>
              <a:gd name="connsiteX2-25" fmla="*/ 9206113 w 9206113"/>
              <a:gd name="connsiteY2-26" fmla="*/ 1154098 h 2041864"/>
              <a:gd name="connsiteX3-27" fmla="*/ 8336101 w 9206113"/>
              <a:gd name="connsiteY3-28" fmla="*/ 2041864 h 2041864"/>
              <a:gd name="connsiteX4-29" fmla="*/ 0 w 9206113"/>
              <a:gd name="connsiteY4-30" fmla="*/ 2041864 h 2041864"/>
              <a:gd name="connsiteX5-31" fmla="*/ 0 w 9206113"/>
              <a:gd name="connsiteY5-32" fmla="*/ 0 h 2041864"/>
              <a:gd name="connsiteX0-33" fmla="*/ 0 w 9206113"/>
              <a:gd name="connsiteY0-34" fmla="*/ 0 h 2050230"/>
              <a:gd name="connsiteX1-35" fmla="*/ 9206113 w 9206113"/>
              <a:gd name="connsiteY1-36" fmla="*/ 0 h 2050230"/>
              <a:gd name="connsiteX2-37" fmla="*/ 9206113 w 9206113"/>
              <a:gd name="connsiteY2-38" fmla="*/ 1154098 h 2050230"/>
              <a:gd name="connsiteX3-39" fmla="*/ 7844578 w 9206113"/>
              <a:gd name="connsiteY3-40" fmla="*/ 2050230 h 2050230"/>
              <a:gd name="connsiteX4-41" fmla="*/ 0 w 9206113"/>
              <a:gd name="connsiteY4-42" fmla="*/ 2041864 h 2050230"/>
              <a:gd name="connsiteX5-43" fmla="*/ 0 w 9206113"/>
              <a:gd name="connsiteY5-44" fmla="*/ 0 h 2050230"/>
              <a:gd name="connsiteX0-45" fmla="*/ 0 w 9206113"/>
              <a:gd name="connsiteY0-46" fmla="*/ 0 h 2041864"/>
              <a:gd name="connsiteX1-47" fmla="*/ 9206113 w 9206113"/>
              <a:gd name="connsiteY1-48" fmla="*/ 0 h 2041864"/>
              <a:gd name="connsiteX2-49" fmla="*/ 9206113 w 9206113"/>
              <a:gd name="connsiteY2-50" fmla="*/ 1154098 h 2041864"/>
              <a:gd name="connsiteX3-51" fmla="*/ 7871147 w 9206113"/>
              <a:gd name="connsiteY3-52" fmla="*/ 1983299 h 2041864"/>
              <a:gd name="connsiteX4-53" fmla="*/ 0 w 9206113"/>
              <a:gd name="connsiteY4-54" fmla="*/ 2041864 h 2041864"/>
              <a:gd name="connsiteX5-55" fmla="*/ 0 w 9206113"/>
              <a:gd name="connsiteY5-56" fmla="*/ 0 h 2041864"/>
              <a:gd name="connsiteX0-57" fmla="*/ 0 w 9206113"/>
              <a:gd name="connsiteY0-58" fmla="*/ 0 h 2041864"/>
              <a:gd name="connsiteX1-59" fmla="*/ 9206113 w 9206113"/>
              <a:gd name="connsiteY1-60" fmla="*/ 0 h 2041864"/>
              <a:gd name="connsiteX2-61" fmla="*/ 9206113 w 9206113"/>
              <a:gd name="connsiteY2-62" fmla="*/ 1154098 h 2041864"/>
              <a:gd name="connsiteX3-63" fmla="*/ 7764872 w 9206113"/>
              <a:gd name="connsiteY3-64" fmla="*/ 2033497 h 2041864"/>
              <a:gd name="connsiteX4-65" fmla="*/ 0 w 9206113"/>
              <a:gd name="connsiteY4-66" fmla="*/ 2041864 h 2041864"/>
              <a:gd name="connsiteX5-67" fmla="*/ 0 w 9206113"/>
              <a:gd name="connsiteY5-68" fmla="*/ 0 h 2041864"/>
              <a:gd name="connsiteX0-69" fmla="*/ 0 w 9206113"/>
              <a:gd name="connsiteY0-70" fmla="*/ 0 h 2045425"/>
              <a:gd name="connsiteX1-71" fmla="*/ 9206113 w 9206113"/>
              <a:gd name="connsiteY1-72" fmla="*/ 0 h 2045425"/>
              <a:gd name="connsiteX2-73" fmla="*/ 9206113 w 9206113"/>
              <a:gd name="connsiteY2-74" fmla="*/ 1154098 h 2045425"/>
              <a:gd name="connsiteX3-75" fmla="*/ 8243807 w 9206113"/>
              <a:gd name="connsiteY3-76" fmla="*/ 2045425 h 2045425"/>
              <a:gd name="connsiteX4-77" fmla="*/ 0 w 9206113"/>
              <a:gd name="connsiteY4-78" fmla="*/ 2041864 h 2045425"/>
              <a:gd name="connsiteX5-79" fmla="*/ 0 w 9206113"/>
              <a:gd name="connsiteY5-80" fmla="*/ 0 h 2045425"/>
              <a:gd name="connsiteX0-81" fmla="*/ 0 w 9206113"/>
              <a:gd name="connsiteY0-82" fmla="*/ 0 h 2045425"/>
              <a:gd name="connsiteX1-83" fmla="*/ 9206113 w 9206113"/>
              <a:gd name="connsiteY1-84" fmla="*/ 0 h 2045425"/>
              <a:gd name="connsiteX2-85" fmla="*/ 9195470 w 9206113"/>
              <a:gd name="connsiteY2-86" fmla="*/ 1380725 h 2045425"/>
              <a:gd name="connsiteX3-87" fmla="*/ 8243807 w 9206113"/>
              <a:gd name="connsiteY3-88" fmla="*/ 2045425 h 2045425"/>
              <a:gd name="connsiteX4-89" fmla="*/ 0 w 9206113"/>
              <a:gd name="connsiteY4-90" fmla="*/ 2041864 h 2045425"/>
              <a:gd name="connsiteX5-91" fmla="*/ 0 w 9206113"/>
              <a:gd name="connsiteY5-92" fmla="*/ 0 h 2045425"/>
              <a:gd name="connsiteX0-93" fmla="*/ 0 w 9206113"/>
              <a:gd name="connsiteY0-94" fmla="*/ 0 h 2045425"/>
              <a:gd name="connsiteX1-95" fmla="*/ 9206113 w 9206113"/>
              <a:gd name="connsiteY1-96" fmla="*/ 0 h 2045425"/>
              <a:gd name="connsiteX2-97" fmla="*/ 9195470 w 9206113"/>
              <a:gd name="connsiteY2-98" fmla="*/ 1380725 h 2045425"/>
              <a:gd name="connsiteX3-99" fmla="*/ 8243807 w 9206113"/>
              <a:gd name="connsiteY3-100" fmla="*/ 2045425 h 2045425"/>
              <a:gd name="connsiteX4-101" fmla="*/ 0 w 9206113"/>
              <a:gd name="connsiteY4-102" fmla="*/ 2041864 h 2045425"/>
              <a:gd name="connsiteX5-103" fmla="*/ 0 w 9206113"/>
              <a:gd name="connsiteY5-104" fmla="*/ 0 h 20454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31" y="connsiteY5-32"/>
              </a:cxn>
            </a:cxnLst>
            <a:rect l="l" t="t" r="r" b="b"/>
            <a:pathLst>
              <a:path w="9206113" h="2045425">
                <a:moveTo>
                  <a:pt x="0" y="0"/>
                </a:moveTo>
                <a:lnTo>
                  <a:pt x="9206113" y="0"/>
                </a:lnTo>
                <a:cubicBezTo>
                  <a:pt x="9202565" y="460242"/>
                  <a:pt x="9199018" y="920483"/>
                  <a:pt x="9195470" y="1380725"/>
                </a:cubicBezTo>
                <a:cubicBezTo>
                  <a:pt x="9144324" y="1447232"/>
                  <a:pt x="8561028" y="1823858"/>
                  <a:pt x="8243807" y="2045425"/>
                </a:cubicBezTo>
                <a:lnTo>
                  <a:pt x="0" y="204186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97560">
              <a:defRPr/>
            </a:pPr>
            <a:endParaRPr lang="ru-RU" sz="1570"/>
          </a:p>
        </p:txBody>
      </p:sp>
      <p:sp>
        <p:nvSpPr>
          <p:cNvPr id="7" name="Заголовок 3"/>
          <p:cNvSpPr txBox="1"/>
          <p:nvPr/>
        </p:nvSpPr>
        <p:spPr>
          <a:xfrm>
            <a:off x="357010" y="3540040"/>
            <a:ext cx="6559984" cy="14948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4400" b="1" dirty="0">
                <a:solidFill>
                  <a:srgbClr val="12AA9E"/>
                </a:solidFill>
                <a:latin typeface="Tektur" pitchFamily="2" charset="0"/>
              </a:rPr>
              <a:t>Ключевые характеристики городского округа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808" y="3639143"/>
            <a:ext cx="3697760" cy="321885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2" r="32487" b="43246"/>
          <a:stretch>
            <a:fillRect/>
          </a:stretch>
        </p:blipFill>
        <p:spPr>
          <a:xfrm>
            <a:off x="-6442" y="950440"/>
            <a:ext cx="12198442" cy="5224221"/>
          </a:xfrm>
          <a:prstGeom prst="rect">
            <a:avLst/>
          </a:prstGeom>
        </p:spPr>
      </p:pic>
      <p:sp>
        <p:nvSpPr>
          <p:cNvPr id="12" name="Прямоугольник: один усеченный угол 11"/>
          <p:cNvSpPr/>
          <p:nvPr/>
        </p:nvSpPr>
        <p:spPr>
          <a:xfrm>
            <a:off x="393290" y="4249021"/>
            <a:ext cx="4286865" cy="1925640"/>
          </a:xfrm>
          <a:prstGeom prst="snip1Rect">
            <a:avLst>
              <a:gd name="adj" fmla="val 301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22134" y="265227"/>
            <a:ext cx="10515600" cy="3111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2800" dirty="0">
                <a:latin typeface="Tektur" pitchFamily="2" charset="0"/>
                <a:ea typeface="Calibri" panose="020F0502020204030204"/>
                <a:sym typeface="Calibri" panose="020F0502020204030204"/>
              </a:rPr>
              <a:t>География и транспортная инфраструктура</a:t>
            </a:r>
            <a:endParaRPr lang="ru-RU" sz="2800" dirty="0">
              <a:latin typeface="Tektur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88551" y="4513568"/>
            <a:ext cx="3146306" cy="500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305"/>
              </a:spcBef>
              <a:buClr>
                <a:srgbClr val="7F7F7F"/>
              </a:buClr>
              <a:buSzPct val="100000"/>
            </a:pPr>
            <a:r>
              <a:rPr lang="ru-RU" sz="1200" dirty="0">
                <a:solidFill>
                  <a:schemeClr val="tx1"/>
                </a:solidFill>
                <a:latin typeface="Montserrat" panose="00000500000000000000" pitchFamily="2" charset="-52"/>
                <a:ea typeface="Calibri" panose="020F0502020204030204"/>
                <a:cs typeface="Mongolian Baiti" panose="03000500000000000000" pitchFamily="66" charset="0"/>
                <a:sym typeface="Calibri" panose="020F0502020204030204"/>
              </a:rPr>
              <a:t>Федеральные трассы </a:t>
            </a:r>
          </a:p>
          <a:p>
            <a:pPr lvl="0">
              <a:spcBef>
                <a:spcPts val="305"/>
              </a:spcBef>
              <a:buClr>
                <a:srgbClr val="7F7F7F"/>
              </a:buClr>
              <a:buSzPct val="100000"/>
            </a:pPr>
            <a:r>
              <a:rPr lang="ru-RU" sz="1200" dirty="0">
                <a:solidFill>
                  <a:schemeClr val="tx1"/>
                </a:solidFill>
                <a:latin typeface="Montserrat" panose="00000500000000000000" pitchFamily="2" charset="-52"/>
                <a:ea typeface="Calibri" panose="020F0502020204030204"/>
                <a:cs typeface="Mongolian Baiti" panose="03000500000000000000" pitchFamily="66" charset="0"/>
                <a:sym typeface="Calibri" panose="020F0502020204030204"/>
              </a:rPr>
              <a:t>на территории округа отсутствуют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88551" y="5444662"/>
            <a:ext cx="3268158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5"/>
              </a:spcBef>
              <a:buClr>
                <a:srgbClr val="7F7F7F"/>
              </a:buClr>
              <a:buSzPct val="100000"/>
            </a:pPr>
            <a:r>
              <a:rPr lang="ru-RU" sz="1200" b="1" dirty="0">
                <a:latin typeface="Montserrat" panose="00000500000000000000" pitchFamily="2" charset="-52"/>
                <a:ea typeface="Calibri" panose="020F0502020204030204"/>
                <a:cs typeface="Mongolian Baiti" panose="03000500000000000000" pitchFamily="66" charset="0"/>
                <a:sym typeface="Calibri" panose="020F0502020204030204"/>
              </a:rPr>
              <a:t>Опорный город России</a:t>
            </a:r>
            <a:r>
              <a:rPr lang="ru-RU" sz="1200" dirty="0">
                <a:latin typeface="Montserrat" panose="00000500000000000000" pitchFamily="2" charset="-52"/>
                <a:ea typeface="Calibri" panose="020F0502020204030204"/>
                <a:cs typeface="Mongolian Baiti" panose="03000500000000000000" pitchFamily="66" charset="0"/>
                <a:sym typeface="Calibri" panose="020F0502020204030204"/>
              </a:rPr>
              <a:t> – Сосновый Бор</a:t>
            </a:r>
            <a:endParaRPr lang="ru-RU" sz="1200" dirty="0">
              <a:solidFill>
                <a:schemeClr val="tx1"/>
              </a:solidFill>
              <a:latin typeface="Montserrat" panose="00000500000000000000" pitchFamily="2" charset="-52"/>
              <a:ea typeface="Calibri" panose="020F0502020204030204"/>
              <a:cs typeface="Mongolian Baiti" panose="03000500000000000000" pitchFamily="66" charset="0"/>
              <a:sym typeface="Calibri" panose="020F0502020204030204"/>
            </a:endParaRPr>
          </a:p>
        </p:txBody>
      </p:sp>
      <p:sp>
        <p:nvSpPr>
          <p:cNvPr id="18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26097" y="6487462"/>
            <a:ext cx="14976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Tektur" pitchFamily="2" charset="0"/>
              </a:defRPr>
            </a:lvl1pPr>
          </a:lstStyle>
          <a:p>
            <a:r>
              <a:rPr lang="en-US" dirty="0"/>
              <a:t>lenoblinvest.ru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7" t="36434" r="4606"/>
          <a:stretch>
            <a:fillRect/>
          </a:stretch>
        </p:blipFill>
        <p:spPr>
          <a:xfrm flipV="1">
            <a:off x="10603060" y="0"/>
            <a:ext cx="1588940" cy="13961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24" y="5212165"/>
            <a:ext cx="706918" cy="70691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63" y="4468531"/>
            <a:ext cx="541041" cy="54104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599357" y="4108449"/>
            <a:ext cx="885874" cy="542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spcBef>
                <a:spcPts val="305"/>
              </a:spcBef>
              <a:buClr>
                <a:srgbClr val="7F7F7F"/>
              </a:buClr>
              <a:buSzPct val="100000"/>
            </a:pPr>
            <a:r>
              <a:rPr lang="ru-RU" sz="1100" b="1" dirty="0">
                <a:solidFill>
                  <a:schemeClr val="tx1"/>
                </a:solidFill>
                <a:latin typeface="Tektur" pitchFamily="2" charset="0"/>
                <a:ea typeface="Calibri" panose="020F0502020204030204"/>
                <a:cs typeface="Mongolian Baiti" panose="03000500000000000000" pitchFamily="66" charset="0"/>
                <a:sym typeface="Calibri" panose="020F0502020204030204"/>
              </a:rPr>
              <a:t>Аэропорт</a:t>
            </a:r>
            <a:br>
              <a:rPr lang="ru-RU" sz="1100" b="1" dirty="0">
                <a:solidFill>
                  <a:schemeClr val="tx1"/>
                </a:solidFill>
                <a:latin typeface="Tektur" pitchFamily="2" charset="0"/>
                <a:ea typeface="Calibri" panose="020F0502020204030204"/>
                <a:cs typeface="Mongolian Baiti" panose="03000500000000000000" pitchFamily="66" charset="0"/>
                <a:sym typeface="Calibri" panose="020F0502020204030204"/>
              </a:rPr>
            </a:br>
            <a:r>
              <a:rPr lang="ru-RU" sz="1100" b="1" dirty="0">
                <a:solidFill>
                  <a:schemeClr val="tx1"/>
                </a:solidFill>
                <a:latin typeface="Tektur" pitchFamily="2" charset="0"/>
                <a:ea typeface="Calibri" panose="020F0502020204030204"/>
                <a:cs typeface="Mongolian Baiti" panose="03000500000000000000" pitchFamily="66" charset="0"/>
                <a:sym typeface="Calibri" panose="020F0502020204030204"/>
              </a:rPr>
              <a:t>Пулково</a:t>
            </a:r>
          </a:p>
          <a:p>
            <a:pPr lvl="0">
              <a:lnSpc>
                <a:spcPct val="80000"/>
              </a:lnSpc>
              <a:spcBef>
                <a:spcPts val="305"/>
              </a:spcBef>
              <a:buClr>
                <a:srgbClr val="7F7F7F"/>
              </a:buClr>
              <a:buSzPct val="100000"/>
            </a:pPr>
            <a:r>
              <a:rPr lang="ru-RU" sz="1100" b="1" dirty="0">
                <a:latin typeface="Tektur" pitchFamily="2" charset="0"/>
                <a:ea typeface="Calibri" panose="020F0502020204030204"/>
                <a:cs typeface="Mongolian Baiti" panose="03000500000000000000" pitchFamily="66" charset="0"/>
                <a:sym typeface="Calibri" panose="020F0502020204030204"/>
              </a:rPr>
              <a:t>94 км</a:t>
            </a:r>
            <a:endParaRPr lang="ru-RU" sz="1100" b="1" dirty="0">
              <a:solidFill>
                <a:srgbClr val="FF0000"/>
              </a:solidFill>
              <a:latin typeface="Tektur" pitchFamily="2" charset="0"/>
              <a:ea typeface="Calibri" panose="020F0502020204030204"/>
              <a:cs typeface="Mongolian Baiti" panose="03000500000000000000" pitchFamily="66" charset="0"/>
              <a:sym typeface="Calibri" panose="020F0502020204030204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598279" y="3898802"/>
            <a:ext cx="130629" cy="130629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817691" y="3174195"/>
            <a:ext cx="1191202" cy="580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spcBef>
                <a:spcPts val="305"/>
              </a:spcBef>
              <a:buClr>
                <a:srgbClr val="7F7F7F"/>
              </a:buClr>
              <a:buSzPct val="100000"/>
            </a:pPr>
            <a:r>
              <a:rPr lang="ru-RU" sz="1100" b="1" dirty="0">
                <a:solidFill>
                  <a:schemeClr val="tx1"/>
                </a:solidFill>
                <a:latin typeface="Tektur" pitchFamily="2" charset="0"/>
                <a:ea typeface="Calibri" panose="020F0502020204030204"/>
                <a:cs typeface="Mongolian Baiti" panose="03000500000000000000" pitchFamily="66" charset="0"/>
                <a:sym typeface="Calibri" panose="020F0502020204030204"/>
              </a:rPr>
              <a:t>Морской порт</a:t>
            </a:r>
          </a:p>
          <a:p>
            <a:pPr lvl="0">
              <a:lnSpc>
                <a:spcPct val="80000"/>
              </a:lnSpc>
              <a:spcBef>
                <a:spcPts val="305"/>
              </a:spcBef>
              <a:buClr>
                <a:srgbClr val="7F7F7F"/>
              </a:buClr>
              <a:buSzPct val="100000"/>
            </a:pPr>
            <a:r>
              <a:rPr lang="ru-RU" sz="1100" b="1" dirty="0">
                <a:latin typeface="Tektur" pitchFamily="2" charset="0"/>
                <a:ea typeface="Calibri" panose="020F0502020204030204"/>
                <a:cs typeface="Mongolian Baiti" panose="03000500000000000000" pitchFamily="66" charset="0"/>
                <a:sym typeface="Calibri" panose="020F0502020204030204"/>
              </a:rPr>
              <a:t>Усть-Луга</a:t>
            </a:r>
            <a:endParaRPr lang="ru-RU" sz="1100" b="1" dirty="0">
              <a:solidFill>
                <a:schemeClr val="tx1"/>
              </a:solidFill>
              <a:latin typeface="Tektur" pitchFamily="2" charset="0"/>
              <a:ea typeface="Calibri" panose="020F0502020204030204"/>
              <a:cs typeface="Mongolian Baiti" panose="03000500000000000000" pitchFamily="66" charset="0"/>
              <a:sym typeface="Calibri" panose="020F0502020204030204"/>
            </a:endParaRPr>
          </a:p>
          <a:p>
            <a:pPr lvl="0">
              <a:lnSpc>
                <a:spcPct val="80000"/>
              </a:lnSpc>
              <a:spcBef>
                <a:spcPts val="305"/>
              </a:spcBef>
              <a:buClr>
                <a:srgbClr val="7F7F7F"/>
              </a:buClr>
              <a:buSzPct val="100000"/>
            </a:pPr>
            <a:r>
              <a:rPr lang="ru-RU" sz="1100" b="1" dirty="0">
                <a:latin typeface="Tektur" pitchFamily="2" charset="0"/>
                <a:ea typeface="Calibri" panose="020F0502020204030204"/>
                <a:cs typeface="Mongolian Baiti" panose="03000500000000000000" pitchFamily="66" charset="0"/>
                <a:sym typeface="Calibri" panose="020F0502020204030204"/>
              </a:rPr>
              <a:t>75 км</a:t>
            </a:r>
            <a:endParaRPr lang="ru-RU" sz="1100" b="1" dirty="0">
              <a:solidFill>
                <a:srgbClr val="FF0000"/>
              </a:solidFill>
              <a:latin typeface="Tektur" pitchFamily="2" charset="0"/>
              <a:ea typeface="Calibri" panose="020F0502020204030204"/>
              <a:cs typeface="Mongolian Baiti" panose="03000500000000000000" pitchFamily="66" charset="0"/>
              <a:sym typeface="Calibri" panose="020F0502020204030204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245876" y="2608979"/>
            <a:ext cx="1393995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spcBef>
                <a:spcPts val="305"/>
              </a:spcBef>
              <a:buClr>
                <a:srgbClr val="7F7F7F"/>
              </a:buClr>
              <a:buSzPct val="100000"/>
            </a:pPr>
            <a:r>
              <a:rPr lang="ru-RU" sz="1100" b="1" dirty="0">
                <a:solidFill>
                  <a:schemeClr val="tx1"/>
                </a:solidFill>
                <a:latin typeface="Tektur" pitchFamily="2" charset="0"/>
                <a:ea typeface="Calibri" panose="020F0502020204030204"/>
                <a:cs typeface="Mongolian Baiti" panose="03000500000000000000" pitchFamily="66" charset="0"/>
                <a:sym typeface="Calibri" panose="020F0502020204030204"/>
              </a:rPr>
              <a:t>Сосновоборский  городской округ</a:t>
            </a:r>
          </a:p>
        </p:txBody>
      </p:sp>
      <p:sp>
        <p:nvSpPr>
          <p:cNvPr id="26" name="Овал 25"/>
          <p:cNvSpPr/>
          <p:nvPr/>
        </p:nvSpPr>
        <p:spPr>
          <a:xfrm>
            <a:off x="8261372" y="5755946"/>
            <a:ext cx="130629" cy="130629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8439125" y="5490527"/>
            <a:ext cx="1425916" cy="406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spcBef>
                <a:spcPts val="305"/>
              </a:spcBef>
              <a:buClr>
                <a:srgbClr val="7F7F7F"/>
              </a:buClr>
              <a:buSzPct val="100000"/>
            </a:pPr>
            <a:r>
              <a:rPr lang="ru-RU" sz="1100" b="1" dirty="0">
                <a:solidFill>
                  <a:schemeClr val="tx1"/>
                </a:solidFill>
                <a:latin typeface="Tektur" pitchFamily="2" charset="0"/>
                <a:ea typeface="Calibri" panose="020F0502020204030204"/>
                <a:cs typeface="Mongolian Baiti" panose="03000500000000000000" pitchFamily="66" charset="0"/>
                <a:sym typeface="Calibri" panose="020F0502020204030204"/>
              </a:rPr>
              <a:t>Москва</a:t>
            </a:r>
          </a:p>
          <a:p>
            <a:pPr lvl="0">
              <a:lnSpc>
                <a:spcPct val="80000"/>
              </a:lnSpc>
              <a:spcBef>
                <a:spcPts val="305"/>
              </a:spcBef>
              <a:buClr>
                <a:srgbClr val="7F7F7F"/>
              </a:buClr>
              <a:buSzPct val="100000"/>
            </a:pPr>
            <a:r>
              <a:rPr lang="ru-RU" sz="1100" b="1" dirty="0">
                <a:latin typeface="Tektur" pitchFamily="2" charset="0"/>
                <a:ea typeface="Calibri" panose="020F0502020204030204"/>
                <a:cs typeface="Mongolian Baiti" panose="03000500000000000000" pitchFamily="66" charset="0"/>
                <a:sym typeface="Calibri" panose="020F0502020204030204"/>
              </a:rPr>
              <a:t>777 км</a:t>
            </a:r>
            <a:endParaRPr lang="ru-RU" sz="1100" b="1" dirty="0">
              <a:solidFill>
                <a:srgbClr val="FF0000"/>
              </a:solidFill>
              <a:latin typeface="Tektur" pitchFamily="2" charset="0"/>
              <a:ea typeface="Calibri" panose="020F0502020204030204"/>
              <a:cs typeface="Mongolian Baiti" panose="03000500000000000000" pitchFamily="66" charset="0"/>
              <a:sym typeface="Calibri" panose="020F0502020204030204"/>
            </a:endParaRPr>
          </a:p>
        </p:txBody>
      </p:sp>
      <p:sp>
        <p:nvSpPr>
          <p:cNvPr id="29" name="Полилиния: фигура 28"/>
          <p:cNvSpPr/>
          <p:nvPr/>
        </p:nvSpPr>
        <p:spPr>
          <a:xfrm>
            <a:off x="5630192" y="3386833"/>
            <a:ext cx="2668740" cy="2428331"/>
          </a:xfrm>
          <a:custGeom>
            <a:avLst/>
            <a:gdLst>
              <a:gd name="connsiteX0" fmla="*/ 0 w 1955072"/>
              <a:gd name="connsiteY0" fmla="*/ 0 h 3151045"/>
              <a:gd name="connsiteX1" fmla="*/ 812800 w 1955072"/>
              <a:gd name="connsiteY1" fmla="*/ 948267 h 3151045"/>
              <a:gd name="connsiteX2" fmla="*/ 1851378 w 1955072"/>
              <a:gd name="connsiteY2" fmla="*/ 2957689 h 3151045"/>
              <a:gd name="connsiteX3" fmla="*/ 1862667 w 1955072"/>
              <a:gd name="connsiteY3" fmla="*/ 2957689 h 3151045"/>
              <a:gd name="connsiteX0-1" fmla="*/ 0 w 2235608"/>
              <a:gd name="connsiteY0-2" fmla="*/ 0 h 3064995"/>
              <a:gd name="connsiteX1-3" fmla="*/ 812800 w 2235608"/>
              <a:gd name="connsiteY1-4" fmla="*/ 948267 h 3064995"/>
              <a:gd name="connsiteX2-5" fmla="*/ 1851378 w 2235608"/>
              <a:gd name="connsiteY2-6" fmla="*/ 2957689 h 3064995"/>
              <a:gd name="connsiteX3-7" fmla="*/ 2220807 w 2235608"/>
              <a:gd name="connsiteY3-8" fmla="*/ 2584309 h 3064995"/>
              <a:gd name="connsiteX0-9" fmla="*/ 0 w 2286225"/>
              <a:gd name="connsiteY0-10" fmla="*/ 0 h 3041876"/>
              <a:gd name="connsiteX1-11" fmla="*/ 812800 w 2286225"/>
              <a:gd name="connsiteY1-12" fmla="*/ 948267 h 3041876"/>
              <a:gd name="connsiteX2-13" fmla="*/ 1851378 w 2286225"/>
              <a:gd name="connsiteY2-14" fmla="*/ 2957689 h 3041876"/>
              <a:gd name="connsiteX3-15" fmla="*/ 2220807 w 2286225"/>
              <a:gd name="connsiteY3-16" fmla="*/ 2584309 h 3041876"/>
              <a:gd name="connsiteX0-17" fmla="*/ 0 w 1851378"/>
              <a:gd name="connsiteY0-18" fmla="*/ 0 h 2957689"/>
              <a:gd name="connsiteX1-19" fmla="*/ 812800 w 1851378"/>
              <a:gd name="connsiteY1-20" fmla="*/ 948267 h 2957689"/>
              <a:gd name="connsiteX2-21" fmla="*/ 1851378 w 1851378"/>
              <a:gd name="connsiteY2-22" fmla="*/ 2957689 h 2957689"/>
              <a:gd name="connsiteX0-23" fmla="*/ 0 w 1851378"/>
              <a:gd name="connsiteY0-24" fmla="*/ 0 h 2957689"/>
              <a:gd name="connsiteX1-25" fmla="*/ 1277620 w 1851378"/>
              <a:gd name="connsiteY1-26" fmla="*/ 986367 h 2957689"/>
              <a:gd name="connsiteX2-27" fmla="*/ 1851378 w 1851378"/>
              <a:gd name="connsiteY2-28" fmla="*/ 2957689 h 2957689"/>
              <a:gd name="connsiteX0-29" fmla="*/ 0 w 1858998"/>
              <a:gd name="connsiteY0-30" fmla="*/ 0 h 3033889"/>
              <a:gd name="connsiteX1-31" fmla="*/ 1285240 w 1858998"/>
              <a:gd name="connsiteY1-32" fmla="*/ 1062567 h 3033889"/>
              <a:gd name="connsiteX2-33" fmla="*/ 1858998 w 1858998"/>
              <a:gd name="connsiteY2-34" fmla="*/ 3033889 h 3033889"/>
              <a:gd name="connsiteX0-35" fmla="*/ 0 w 1858998"/>
              <a:gd name="connsiteY0-36" fmla="*/ 0 h 3033889"/>
              <a:gd name="connsiteX1-37" fmla="*/ 1285240 w 1858998"/>
              <a:gd name="connsiteY1-38" fmla="*/ 1062567 h 3033889"/>
              <a:gd name="connsiteX2-39" fmla="*/ 1858998 w 1858998"/>
              <a:gd name="connsiteY2-40" fmla="*/ 3033889 h 3033889"/>
              <a:gd name="connsiteX0-41" fmla="*/ 0 w 1858998"/>
              <a:gd name="connsiteY0-42" fmla="*/ 0 h 3033889"/>
              <a:gd name="connsiteX1-43" fmla="*/ 1858998 w 1858998"/>
              <a:gd name="connsiteY1-44" fmla="*/ 3033889 h 3033889"/>
              <a:gd name="connsiteX0-45" fmla="*/ 0 w 1858998"/>
              <a:gd name="connsiteY0-46" fmla="*/ 0 h 3033889"/>
              <a:gd name="connsiteX1-47" fmla="*/ 1567180 w 1858998"/>
              <a:gd name="connsiteY1-48" fmla="*/ 1189850 h 3033889"/>
              <a:gd name="connsiteX2-49" fmla="*/ 1858998 w 1858998"/>
              <a:gd name="connsiteY2-50" fmla="*/ 3033889 h 3033889"/>
              <a:gd name="connsiteX0-51" fmla="*/ 0 w 1858998"/>
              <a:gd name="connsiteY0-52" fmla="*/ 0 h 3033889"/>
              <a:gd name="connsiteX1-53" fmla="*/ 1567180 w 1858998"/>
              <a:gd name="connsiteY1-54" fmla="*/ 1189850 h 3033889"/>
              <a:gd name="connsiteX2-55" fmla="*/ 1858998 w 1858998"/>
              <a:gd name="connsiteY2-56" fmla="*/ 3033889 h 3033889"/>
              <a:gd name="connsiteX0-57" fmla="*/ 0 w 1858998"/>
              <a:gd name="connsiteY0-58" fmla="*/ 0 h 3033889"/>
              <a:gd name="connsiteX1-59" fmla="*/ 1567180 w 1858998"/>
              <a:gd name="connsiteY1-60" fmla="*/ 1189850 h 3033889"/>
              <a:gd name="connsiteX2-61" fmla="*/ 1858998 w 1858998"/>
              <a:gd name="connsiteY2-62" fmla="*/ 3033889 h 3033889"/>
              <a:gd name="connsiteX0-63" fmla="*/ 0 w 1858998"/>
              <a:gd name="connsiteY0-64" fmla="*/ 0 h 3033889"/>
              <a:gd name="connsiteX1-65" fmla="*/ 1551940 w 1858998"/>
              <a:gd name="connsiteY1-66" fmla="*/ 1708010 h 3033889"/>
              <a:gd name="connsiteX2-67" fmla="*/ 1858998 w 1858998"/>
              <a:gd name="connsiteY2-68" fmla="*/ 3033889 h 3033889"/>
              <a:gd name="connsiteX0-69" fmla="*/ 0 w 1858998"/>
              <a:gd name="connsiteY0-70" fmla="*/ 0 h 3033889"/>
              <a:gd name="connsiteX1-71" fmla="*/ 1551940 w 1858998"/>
              <a:gd name="connsiteY1-72" fmla="*/ 1708010 h 3033889"/>
              <a:gd name="connsiteX2-73" fmla="*/ 1858998 w 1858998"/>
              <a:gd name="connsiteY2-74" fmla="*/ 3033889 h 3033889"/>
              <a:gd name="connsiteX0-75" fmla="*/ 0 w 1858998"/>
              <a:gd name="connsiteY0-76" fmla="*/ 0 h 3033889"/>
              <a:gd name="connsiteX1-77" fmla="*/ 1551940 w 1858998"/>
              <a:gd name="connsiteY1-78" fmla="*/ 1708010 h 3033889"/>
              <a:gd name="connsiteX2-79" fmla="*/ 1858998 w 1858998"/>
              <a:gd name="connsiteY2-80" fmla="*/ 3033889 h 3033889"/>
              <a:gd name="connsiteX0-81" fmla="*/ 0 w 1858998"/>
              <a:gd name="connsiteY0-82" fmla="*/ 0 h 3033889"/>
              <a:gd name="connsiteX1-83" fmla="*/ 1551940 w 1858998"/>
              <a:gd name="connsiteY1-84" fmla="*/ 1708010 h 3033889"/>
              <a:gd name="connsiteX2-85" fmla="*/ 1858998 w 1858998"/>
              <a:gd name="connsiteY2-86" fmla="*/ 3033889 h 3033889"/>
              <a:gd name="connsiteX0-87" fmla="*/ 0 w 1858998"/>
              <a:gd name="connsiteY0-88" fmla="*/ 0 h 3033889"/>
              <a:gd name="connsiteX1-89" fmla="*/ 1551940 w 1858998"/>
              <a:gd name="connsiteY1-90" fmla="*/ 1708010 h 3033889"/>
              <a:gd name="connsiteX2-91" fmla="*/ 1858998 w 1858998"/>
              <a:gd name="connsiteY2-92" fmla="*/ 3033889 h 3033889"/>
              <a:gd name="connsiteX0-1-1" fmla="*/ 0 w 620134"/>
              <a:gd name="connsiteY0-2-2" fmla="*/ 0 h 2384960"/>
              <a:gd name="connsiteX1-3-3" fmla="*/ 313076 w 620134"/>
              <a:gd name="connsiteY1-4-4" fmla="*/ 1059081 h 2384960"/>
              <a:gd name="connsiteX2-5-5" fmla="*/ 620134 w 620134"/>
              <a:gd name="connsiteY2-6-6" fmla="*/ 2384960 h 2384960"/>
              <a:gd name="connsiteX0-7" fmla="*/ 0 w 620134"/>
              <a:gd name="connsiteY0-8" fmla="*/ 0 h 2384960"/>
              <a:gd name="connsiteX1-9" fmla="*/ 620134 w 620134"/>
              <a:gd name="connsiteY1-10" fmla="*/ 2384960 h 2384960"/>
              <a:gd name="connsiteX0-11" fmla="*/ 0 w 2220334"/>
              <a:gd name="connsiteY0-12" fmla="*/ 0 h 3358627"/>
              <a:gd name="connsiteX1-13" fmla="*/ 2220334 w 2220334"/>
              <a:gd name="connsiteY1-14" fmla="*/ 3358627 h 3358627"/>
              <a:gd name="connsiteX0-15" fmla="*/ 0 w 2262668"/>
              <a:gd name="connsiteY0-16" fmla="*/ 0 h 3434827"/>
              <a:gd name="connsiteX1-17" fmla="*/ 2262668 w 2262668"/>
              <a:gd name="connsiteY1-18" fmla="*/ 3434827 h 3434827"/>
              <a:gd name="connsiteX0-19" fmla="*/ 0 w 2262668"/>
              <a:gd name="connsiteY0-20" fmla="*/ 0 h 3434827"/>
              <a:gd name="connsiteX1-21" fmla="*/ 2262668 w 2262668"/>
              <a:gd name="connsiteY1-22" fmla="*/ 3434827 h 3434827"/>
              <a:gd name="connsiteX0-23-7" fmla="*/ 0 w 3186900"/>
              <a:gd name="connsiteY0-24-8" fmla="*/ 0 h 2844891"/>
              <a:gd name="connsiteX1-25-9" fmla="*/ 3186900 w 3186900"/>
              <a:gd name="connsiteY1-26-10" fmla="*/ 2844891 h 2844891"/>
              <a:gd name="connsiteX0-27" fmla="*/ 0 w 3186900"/>
              <a:gd name="connsiteY0-28" fmla="*/ 0 h 2844891"/>
              <a:gd name="connsiteX1-29" fmla="*/ 3186900 w 3186900"/>
              <a:gd name="connsiteY1-30" fmla="*/ 2844891 h 2844891"/>
              <a:gd name="connsiteX0-31" fmla="*/ 0 w 3186900"/>
              <a:gd name="connsiteY0-32" fmla="*/ 0 h 2844891"/>
              <a:gd name="connsiteX1-33" fmla="*/ 3186900 w 3186900"/>
              <a:gd name="connsiteY1-34" fmla="*/ 2844891 h 2844891"/>
              <a:gd name="connsiteX0-1-1-1" fmla="*/ 0 w 2668740"/>
              <a:gd name="connsiteY0-2-2-2" fmla="*/ 0 h 2428331"/>
              <a:gd name="connsiteX1-3-3-3" fmla="*/ 2668740 w 2668740"/>
              <a:gd name="connsiteY1-4-4-4" fmla="*/ 2428331 h 2428331"/>
              <a:gd name="connsiteX0-5" fmla="*/ 0 w 2668740"/>
              <a:gd name="connsiteY0-6" fmla="*/ 0 h 2428331"/>
              <a:gd name="connsiteX1-7" fmla="*/ 2668740 w 2668740"/>
              <a:gd name="connsiteY1-8" fmla="*/ 2428331 h 2428331"/>
            </a:gdLst>
            <a:ahLst/>
            <a:cxnLst>
              <a:cxn ang="0">
                <a:pos x="connsiteX0-1-1-1" y="connsiteY0-2-2-2"/>
              </a:cxn>
              <a:cxn ang="0">
                <a:pos x="connsiteX1-3-3-3" y="connsiteY1-4-4-4"/>
              </a:cxn>
            </a:cxnLst>
            <a:rect l="l" t="t" r="r" b="b"/>
            <a:pathLst>
              <a:path w="2668740" h="2428331">
                <a:moveTo>
                  <a:pt x="0" y="0"/>
                </a:moveTo>
                <a:cubicBezTo>
                  <a:pt x="245766" y="1459484"/>
                  <a:pt x="986863" y="2026635"/>
                  <a:pt x="2668740" y="2428331"/>
                </a:cubicBezTo>
              </a:path>
            </a:pathLst>
          </a:cu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Полилиния: фигура 30"/>
          <p:cNvSpPr/>
          <p:nvPr/>
        </p:nvSpPr>
        <p:spPr>
          <a:xfrm rot="20098004">
            <a:off x="5446692" y="3406125"/>
            <a:ext cx="283534" cy="100284"/>
          </a:xfrm>
          <a:custGeom>
            <a:avLst/>
            <a:gdLst>
              <a:gd name="connsiteX0" fmla="*/ 0 w 800100"/>
              <a:gd name="connsiteY0" fmla="*/ 204561 h 204561"/>
              <a:gd name="connsiteX1" fmla="*/ 365760 w 800100"/>
              <a:gd name="connsiteY1" fmla="*/ 6441 h 204561"/>
              <a:gd name="connsiteX2" fmla="*/ 800100 w 800100"/>
              <a:gd name="connsiteY2" fmla="*/ 44541 h 204561"/>
              <a:gd name="connsiteX3" fmla="*/ 800100 w 800100"/>
              <a:gd name="connsiteY3" fmla="*/ 44541 h 204561"/>
              <a:gd name="connsiteX4" fmla="*/ 800100 w 800100"/>
              <a:gd name="connsiteY4" fmla="*/ 44541 h 204561"/>
              <a:gd name="connsiteX0-1" fmla="*/ 0 w 465803"/>
              <a:gd name="connsiteY0-2" fmla="*/ 288093 h 288093"/>
              <a:gd name="connsiteX1-3" fmla="*/ 31463 w 465803"/>
              <a:gd name="connsiteY1-4" fmla="*/ 11315 h 288093"/>
              <a:gd name="connsiteX2-5" fmla="*/ 465803 w 465803"/>
              <a:gd name="connsiteY2-6" fmla="*/ 49415 h 288093"/>
              <a:gd name="connsiteX3-7" fmla="*/ 465803 w 465803"/>
              <a:gd name="connsiteY3-8" fmla="*/ 49415 h 288093"/>
              <a:gd name="connsiteX4-9" fmla="*/ 465803 w 465803"/>
              <a:gd name="connsiteY4-10" fmla="*/ 49415 h 288093"/>
              <a:gd name="connsiteX0-11" fmla="*/ 0 w 465803"/>
              <a:gd name="connsiteY0-12" fmla="*/ 271020 h 271020"/>
              <a:gd name="connsiteX1-13" fmla="*/ 178947 w 465803"/>
              <a:gd name="connsiteY1-14" fmla="*/ 13906 h 271020"/>
              <a:gd name="connsiteX2-15" fmla="*/ 465803 w 465803"/>
              <a:gd name="connsiteY2-16" fmla="*/ 32342 h 271020"/>
              <a:gd name="connsiteX3-17" fmla="*/ 465803 w 465803"/>
              <a:gd name="connsiteY3-18" fmla="*/ 32342 h 271020"/>
              <a:gd name="connsiteX4-19" fmla="*/ 465803 w 465803"/>
              <a:gd name="connsiteY4-20" fmla="*/ 32342 h 271020"/>
              <a:gd name="connsiteX0-21" fmla="*/ 0 w 465803"/>
              <a:gd name="connsiteY0-22" fmla="*/ 238678 h 238678"/>
              <a:gd name="connsiteX1-23" fmla="*/ 465803 w 465803"/>
              <a:gd name="connsiteY1-24" fmla="*/ 0 h 238678"/>
              <a:gd name="connsiteX2-25" fmla="*/ 465803 w 465803"/>
              <a:gd name="connsiteY2-26" fmla="*/ 0 h 238678"/>
              <a:gd name="connsiteX3-27" fmla="*/ 465803 w 465803"/>
              <a:gd name="connsiteY3-28" fmla="*/ 0 h 238678"/>
              <a:gd name="connsiteX0-29" fmla="*/ 0 w 320201"/>
              <a:gd name="connsiteY0-30" fmla="*/ 112006 h 112006"/>
              <a:gd name="connsiteX1-31" fmla="*/ 320201 w 320201"/>
              <a:gd name="connsiteY1-32" fmla="*/ 0 h 112006"/>
              <a:gd name="connsiteX2-33" fmla="*/ 320201 w 320201"/>
              <a:gd name="connsiteY2-34" fmla="*/ 0 h 112006"/>
              <a:gd name="connsiteX3-35" fmla="*/ 320201 w 320201"/>
              <a:gd name="connsiteY3-36" fmla="*/ 0 h 1120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20201" h="112006">
                <a:moveTo>
                  <a:pt x="0" y="112006"/>
                </a:moveTo>
                <a:lnTo>
                  <a:pt x="320201" y="0"/>
                </a:lnTo>
                <a:lnTo>
                  <a:pt x="320201" y="0"/>
                </a:lnTo>
                <a:lnTo>
                  <a:pt x="320201" y="0"/>
                </a:lnTo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Полилиния: фигура 32"/>
          <p:cNvSpPr/>
          <p:nvPr/>
        </p:nvSpPr>
        <p:spPr>
          <a:xfrm>
            <a:off x="5616011" y="3455555"/>
            <a:ext cx="907272" cy="213607"/>
          </a:xfrm>
          <a:custGeom>
            <a:avLst/>
            <a:gdLst>
              <a:gd name="connsiteX0" fmla="*/ 1379220 w 1379220"/>
              <a:gd name="connsiteY0" fmla="*/ 656112 h 656112"/>
              <a:gd name="connsiteX1" fmla="*/ 762000 w 1379220"/>
              <a:gd name="connsiteY1" fmla="*/ 792 h 656112"/>
              <a:gd name="connsiteX2" fmla="*/ 0 w 1379220"/>
              <a:gd name="connsiteY2" fmla="*/ 511332 h 656112"/>
              <a:gd name="connsiteX3" fmla="*/ 0 w 1379220"/>
              <a:gd name="connsiteY3" fmla="*/ 511332 h 656112"/>
              <a:gd name="connsiteX4" fmla="*/ 0 w 1379220"/>
              <a:gd name="connsiteY4" fmla="*/ 511332 h 656112"/>
              <a:gd name="connsiteX0-1" fmla="*/ 1153078 w 1153078"/>
              <a:gd name="connsiteY0-2" fmla="*/ 449358 h 511055"/>
              <a:gd name="connsiteX1-3" fmla="*/ 762000 w 1153078"/>
              <a:gd name="connsiteY1-4" fmla="*/ 515 h 511055"/>
              <a:gd name="connsiteX2-5" fmla="*/ 0 w 1153078"/>
              <a:gd name="connsiteY2-6" fmla="*/ 511055 h 511055"/>
              <a:gd name="connsiteX3-7" fmla="*/ 0 w 1153078"/>
              <a:gd name="connsiteY3-8" fmla="*/ 511055 h 511055"/>
              <a:gd name="connsiteX4-9" fmla="*/ 0 w 1153078"/>
              <a:gd name="connsiteY4-10" fmla="*/ 511055 h 511055"/>
              <a:gd name="connsiteX0-11" fmla="*/ 1153078 w 1153078"/>
              <a:gd name="connsiteY0-12" fmla="*/ 304527 h 366224"/>
              <a:gd name="connsiteX1-13" fmla="*/ 506361 w 1153078"/>
              <a:gd name="connsiteY1-14" fmla="*/ 3168 h 366224"/>
              <a:gd name="connsiteX2-15" fmla="*/ 0 w 1153078"/>
              <a:gd name="connsiteY2-16" fmla="*/ 366224 h 366224"/>
              <a:gd name="connsiteX3-17" fmla="*/ 0 w 1153078"/>
              <a:gd name="connsiteY3-18" fmla="*/ 366224 h 366224"/>
              <a:gd name="connsiteX4-19" fmla="*/ 0 w 1153078"/>
              <a:gd name="connsiteY4-20" fmla="*/ 366224 h 366224"/>
              <a:gd name="connsiteX0-21" fmla="*/ 1103917 w 1103917"/>
              <a:gd name="connsiteY0-22" fmla="*/ 272694 h 373720"/>
              <a:gd name="connsiteX1-23" fmla="*/ 506361 w 1103917"/>
              <a:gd name="connsiteY1-24" fmla="*/ 10664 h 373720"/>
              <a:gd name="connsiteX2-25" fmla="*/ 0 w 1103917"/>
              <a:gd name="connsiteY2-26" fmla="*/ 373720 h 373720"/>
              <a:gd name="connsiteX3-27" fmla="*/ 0 w 1103917"/>
              <a:gd name="connsiteY3-28" fmla="*/ 373720 h 373720"/>
              <a:gd name="connsiteX4-29" fmla="*/ 0 w 1103917"/>
              <a:gd name="connsiteY4-30" fmla="*/ 373720 h 373720"/>
              <a:gd name="connsiteX0-31" fmla="*/ 907272 w 907272"/>
              <a:gd name="connsiteY0-32" fmla="*/ 578914 h 578914"/>
              <a:gd name="connsiteX1-33" fmla="*/ 506361 w 907272"/>
              <a:gd name="connsiteY1-34" fmla="*/ 2251 h 578914"/>
              <a:gd name="connsiteX2-35" fmla="*/ 0 w 907272"/>
              <a:gd name="connsiteY2-36" fmla="*/ 365307 h 578914"/>
              <a:gd name="connsiteX3-37" fmla="*/ 0 w 907272"/>
              <a:gd name="connsiteY3-38" fmla="*/ 365307 h 578914"/>
              <a:gd name="connsiteX4-39" fmla="*/ 0 w 907272"/>
              <a:gd name="connsiteY4-40" fmla="*/ 365307 h 578914"/>
              <a:gd name="connsiteX0-41" fmla="*/ 907272 w 907272"/>
              <a:gd name="connsiteY0-42" fmla="*/ 270822 h 270822"/>
              <a:gd name="connsiteX1-43" fmla="*/ 447367 w 907272"/>
              <a:gd name="connsiteY1-44" fmla="*/ 8792 h 270822"/>
              <a:gd name="connsiteX2-45" fmla="*/ 0 w 907272"/>
              <a:gd name="connsiteY2-46" fmla="*/ 57215 h 270822"/>
              <a:gd name="connsiteX3-47" fmla="*/ 0 w 907272"/>
              <a:gd name="connsiteY3-48" fmla="*/ 57215 h 270822"/>
              <a:gd name="connsiteX4-49" fmla="*/ 0 w 907272"/>
              <a:gd name="connsiteY4-50" fmla="*/ 57215 h 270822"/>
              <a:gd name="connsiteX0-51" fmla="*/ 907272 w 907272"/>
              <a:gd name="connsiteY0-52" fmla="*/ 213607 h 213607"/>
              <a:gd name="connsiteX1-53" fmla="*/ 0 w 907272"/>
              <a:gd name="connsiteY1-54" fmla="*/ 0 h 213607"/>
              <a:gd name="connsiteX2-55" fmla="*/ 0 w 907272"/>
              <a:gd name="connsiteY2-56" fmla="*/ 0 h 213607"/>
              <a:gd name="connsiteX3-57" fmla="*/ 0 w 907272"/>
              <a:gd name="connsiteY3-58" fmla="*/ 0 h 21360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907272" h="213607">
                <a:moveTo>
                  <a:pt x="907272" y="213607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5335765" y="2953492"/>
            <a:ext cx="252042" cy="402003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H="1" flipV="1">
            <a:off x="4946246" y="3264250"/>
            <a:ext cx="483480" cy="305418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7127410" y="2457292"/>
            <a:ext cx="1049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i="1" dirty="0">
                <a:solidFill>
                  <a:srgbClr val="70AECC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Ладожское озеро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488324" y="2188594"/>
            <a:ext cx="1049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i="1" dirty="0">
                <a:solidFill>
                  <a:srgbClr val="70AECC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Финский</a:t>
            </a:r>
            <a:br>
              <a:rPr lang="ru-RU" sz="800" b="1" i="1" dirty="0">
                <a:solidFill>
                  <a:srgbClr val="70AECC"/>
                </a:solidFill>
                <a:latin typeface="Montserrat" panose="00000500000000000000" pitchFamily="2" charset="-52"/>
                <a:cs typeface="Arial" panose="020B0604020202020204" pitchFamily="34" charset="0"/>
              </a:rPr>
            </a:br>
            <a:r>
              <a:rPr lang="ru-RU" sz="800" b="1" i="1" dirty="0">
                <a:solidFill>
                  <a:srgbClr val="70AECC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залив</a:t>
            </a:r>
          </a:p>
        </p:txBody>
      </p:sp>
      <p:sp>
        <p:nvSpPr>
          <p:cNvPr id="34" name="Полилиния: фигура 33"/>
          <p:cNvSpPr/>
          <p:nvPr/>
        </p:nvSpPr>
        <p:spPr>
          <a:xfrm rot="20098004">
            <a:off x="5796177" y="3237072"/>
            <a:ext cx="593732" cy="916338"/>
          </a:xfrm>
          <a:custGeom>
            <a:avLst/>
            <a:gdLst>
              <a:gd name="connsiteX0" fmla="*/ 0 w 800100"/>
              <a:gd name="connsiteY0" fmla="*/ 204561 h 204561"/>
              <a:gd name="connsiteX1" fmla="*/ 365760 w 800100"/>
              <a:gd name="connsiteY1" fmla="*/ 6441 h 204561"/>
              <a:gd name="connsiteX2" fmla="*/ 800100 w 800100"/>
              <a:gd name="connsiteY2" fmla="*/ 44541 h 204561"/>
              <a:gd name="connsiteX3" fmla="*/ 800100 w 800100"/>
              <a:gd name="connsiteY3" fmla="*/ 44541 h 204561"/>
              <a:gd name="connsiteX4" fmla="*/ 800100 w 800100"/>
              <a:gd name="connsiteY4" fmla="*/ 44541 h 204561"/>
              <a:gd name="connsiteX0-1" fmla="*/ 0 w 465803"/>
              <a:gd name="connsiteY0-2" fmla="*/ 288093 h 288093"/>
              <a:gd name="connsiteX1-3" fmla="*/ 31463 w 465803"/>
              <a:gd name="connsiteY1-4" fmla="*/ 11315 h 288093"/>
              <a:gd name="connsiteX2-5" fmla="*/ 465803 w 465803"/>
              <a:gd name="connsiteY2-6" fmla="*/ 49415 h 288093"/>
              <a:gd name="connsiteX3-7" fmla="*/ 465803 w 465803"/>
              <a:gd name="connsiteY3-8" fmla="*/ 49415 h 288093"/>
              <a:gd name="connsiteX4-9" fmla="*/ 465803 w 465803"/>
              <a:gd name="connsiteY4-10" fmla="*/ 49415 h 288093"/>
              <a:gd name="connsiteX0-11" fmla="*/ 0 w 465803"/>
              <a:gd name="connsiteY0-12" fmla="*/ 271020 h 271020"/>
              <a:gd name="connsiteX1-13" fmla="*/ 178947 w 465803"/>
              <a:gd name="connsiteY1-14" fmla="*/ 13906 h 271020"/>
              <a:gd name="connsiteX2-15" fmla="*/ 465803 w 465803"/>
              <a:gd name="connsiteY2-16" fmla="*/ 32342 h 271020"/>
              <a:gd name="connsiteX3-17" fmla="*/ 465803 w 465803"/>
              <a:gd name="connsiteY3-18" fmla="*/ 32342 h 271020"/>
              <a:gd name="connsiteX4-19" fmla="*/ 465803 w 465803"/>
              <a:gd name="connsiteY4-20" fmla="*/ 32342 h 271020"/>
              <a:gd name="connsiteX0-21" fmla="*/ 0 w 465803"/>
              <a:gd name="connsiteY0-22" fmla="*/ 238678 h 238678"/>
              <a:gd name="connsiteX1-23" fmla="*/ 465803 w 465803"/>
              <a:gd name="connsiteY1-24" fmla="*/ 0 h 238678"/>
              <a:gd name="connsiteX2-25" fmla="*/ 465803 w 465803"/>
              <a:gd name="connsiteY2-26" fmla="*/ 0 h 238678"/>
              <a:gd name="connsiteX3-27" fmla="*/ 465803 w 465803"/>
              <a:gd name="connsiteY3-28" fmla="*/ 0 h 238678"/>
              <a:gd name="connsiteX0-29" fmla="*/ 0 w 465803"/>
              <a:gd name="connsiteY0-30" fmla="*/ 238678 h 238678"/>
              <a:gd name="connsiteX1-31" fmla="*/ 465803 w 465803"/>
              <a:gd name="connsiteY1-32" fmla="*/ 0 h 238678"/>
              <a:gd name="connsiteX2-33" fmla="*/ 465803 w 465803"/>
              <a:gd name="connsiteY2-34" fmla="*/ 0 h 238678"/>
              <a:gd name="connsiteX3-35" fmla="*/ 347816 w 465803"/>
              <a:gd name="connsiteY3-36" fmla="*/ 147484 h 238678"/>
              <a:gd name="connsiteX0-37" fmla="*/ 0 w 465803"/>
              <a:gd name="connsiteY0-38" fmla="*/ 238678 h 393290"/>
              <a:gd name="connsiteX1-39" fmla="*/ 465803 w 465803"/>
              <a:gd name="connsiteY1-40" fmla="*/ 0 h 393290"/>
              <a:gd name="connsiteX2-41" fmla="*/ 465803 w 465803"/>
              <a:gd name="connsiteY2-42" fmla="*/ 0 h 393290"/>
              <a:gd name="connsiteX3-43" fmla="*/ 406809 w 465803"/>
              <a:gd name="connsiteY3-44" fmla="*/ 393290 h 393290"/>
              <a:gd name="connsiteX0-45" fmla="*/ 0 w 465803"/>
              <a:gd name="connsiteY0-46" fmla="*/ 238678 h 238678"/>
              <a:gd name="connsiteX1-47" fmla="*/ 465803 w 465803"/>
              <a:gd name="connsiteY1-48" fmla="*/ 0 h 238678"/>
              <a:gd name="connsiteX2-49" fmla="*/ 465803 w 465803"/>
              <a:gd name="connsiteY2-50" fmla="*/ 0 h 238678"/>
              <a:gd name="connsiteX0-51" fmla="*/ 0 w 465803"/>
              <a:gd name="connsiteY0-52" fmla="*/ 238678 h 238678"/>
              <a:gd name="connsiteX1-53" fmla="*/ 465803 w 465803"/>
              <a:gd name="connsiteY1-54" fmla="*/ 0 h 238678"/>
              <a:gd name="connsiteX2-55" fmla="*/ 416641 w 465803"/>
              <a:gd name="connsiteY2-56" fmla="*/ 206477 h 238678"/>
              <a:gd name="connsiteX0-57" fmla="*/ 0 w 416641"/>
              <a:gd name="connsiteY0-58" fmla="*/ 32201 h 32201"/>
              <a:gd name="connsiteX1-59" fmla="*/ 416641 w 416641"/>
              <a:gd name="connsiteY1-60" fmla="*/ 0 h 32201"/>
              <a:gd name="connsiteX0-61" fmla="*/ 585746 w 601175"/>
              <a:gd name="connsiteY0-62" fmla="*/ 916338 h 916338"/>
              <a:gd name="connsiteX1-63" fmla="*/ 15430 w 601175"/>
              <a:gd name="connsiteY1-64" fmla="*/ 0 h 916338"/>
              <a:gd name="connsiteX0-65" fmla="*/ 593732 w 593732"/>
              <a:gd name="connsiteY0-66" fmla="*/ 916338 h 916338"/>
              <a:gd name="connsiteX1-67" fmla="*/ 23416 w 593732"/>
              <a:gd name="connsiteY1-68" fmla="*/ 0 h 91633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593732" h="916338">
                <a:moveTo>
                  <a:pt x="593732" y="916338"/>
                </a:moveTo>
                <a:cubicBezTo>
                  <a:pt x="400642" y="663755"/>
                  <a:pt x="-115464" y="10734"/>
                  <a:pt x="23416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5550925" y="3293609"/>
            <a:ext cx="130629" cy="130629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5369864" y="3509574"/>
            <a:ext cx="130629" cy="130629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6574768" y="3581496"/>
            <a:ext cx="130629" cy="130629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658768" y="3491400"/>
            <a:ext cx="1490989" cy="406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spcBef>
                <a:spcPts val="305"/>
              </a:spcBef>
              <a:buClr>
                <a:srgbClr val="7F7F7F"/>
              </a:buClr>
              <a:buSzPct val="100000"/>
            </a:pPr>
            <a:r>
              <a:rPr lang="ru-RU" sz="1100" b="1" dirty="0">
                <a:solidFill>
                  <a:schemeClr val="tx1"/>
                </a:solidFill>
                <a:latin typeface="Tektur" pitchFamily="2" charset="0"/>
                <a:ea typeface="Calibri" panose="020F0502020204030204"/>
                <a:cs typeface="Mongolian Baiti" panose="03000500000000000000" pitchFamily="66" charset="0"/>
                <a:sym typeface="Calibri" panose="020F0502020204030204"/>
              </a:rPr>
              <a:t>Санкт-Петербург</a:t>
            </a:r>
          </a:p>
          <a:p>
            <a:pPr lvl="0">
              <a:lnSpc>
                <a:spcPct val="80000"/>
              </a:lnSpc>
              <a:spcBef>
                <a:spcPts val="305"/>
              </a:spcBef>
              <a:buClr>
                <a:srgbClr val="7F7F7F"/>
              </a:buClr>
              <a:buSzPct val="100000"/>
            </a:pPr>
            <a:r>
              <a:rPr lang="ru-RU" sz="1100" b="1" dirty="0">
                <a:latin typeface="Tektur" pitchFamily="2" charset="0"/>
                <a:ea typeface="Calibri" panose="020F0502020204030204"/>
                <a:cs typeface="Mongolian Baiti" panose="03000500000000000000" pitchFamily="66" charset="0"/>
                <a:sym typeface="Calibri" panose="020F0502020204030204"/>
              </a:rPr>
              <a:t>98 км</a:t>
            </a:r>
            <a:endParaRPr lang="ru-RU" sz="1100" b="1" dirty="0">
              <a:solidFill>
                <a:srgbClr val="FF0000"/>
              </a:solidFill>
              <a:latin typeface="Tektur" pitchFamily="2" charset="0"/>
              <a:ea typeface="Calibri" panose="020F0502020204030204"/>
              <a:cs typeface="Mongolian Baiti" panose="03000500000000000000" pitchFamily="66" charset="0"/>
              <a:sym typeface="Calibri" panose="020F0502020204030204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54018" y="3844719"/>
            <a:ext cx="1425916" cy="328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  <a:spcBef>
                <a:spcPts val="305"/>
              </a:spcBef>
              <a:buClr>
                <a:srgbClr val="7F7F7F"/>
              </a:buClr>
              <a:buSzPct val="100000"/>
            </a:pPr>
            <a:r>
              <a:rPr lang="ru-RU" sz="800" dirty="0" err="1">
                <a:latin typeface="Montserrat" panose="00000500000000000000" pitchFamily="2" charset="-52"/>
                <a:ea typeface="Calibri" panose="020F0502020204030204"/>
                <a:cs typeface="Mongolian Baiti" panose="03000500000000000000" pitchFamily="66" charset="0"/>
                <a:sym typeface="Calibri" panose="020F0502020204030204"/>
              </a:rPr>
              <a:t>Кингисепский</a:t>
            </a:r>
            <a:r>
              <a:rPr lang="ru-RU" sz="800" dirty="0">
                <a:latin typeface="Montserrat" panose="00000500000000000000" pitchFamily="2" charset="-52"/>
                <a:ea typeface="Calibri" panose="020F0502020204030204"/>
                <a:cs typeface="Mongolian Baiti" panose="03000500000000000000" pitchFamily="66" charset="0"/>
                <a:sym typeface="Calibri" panose="020F0502020204030204"/>
              </a:rPr>
              <a:t> </a:t>
            </a:r>
          </a:p>
          <a:p>
            <a:pPr lvl="0" algn="ctr">
              <a:lnSpc>
                <a:spcPct val="80000"/>
              </a:lnSpc>
              <a:spcBef>
                <a:spcPts val="305"/>
              </a:spcBef>
              <a:buClr>
                <a:srgbClr val="7F7F7F"/>
              </a:buClr>
              <a:buSzPct val="100000"/>
            </a:pPr>
            <a:r>
              <a:rPr lang="ru-RU" sz="800" dirty="0">
                <a:latin typeface="Montserrat" panose="00000500000000000000" pitchFamily="2" charset="-52"/>
                <a:ea typeface="Calibri" panose="020F0502020204030204"/>
                <a:cs typeface="Mongolian Baiti" panose="03000500000000000000" pitchFamily="66" charset="0"/>
                <a:sym typeface="Calibri" panose="020F0502020204030204"/>
              </a:rPr>
              <a:t>район</a:t>
            </a:r>
            <a:endParaRPr lang="ru-RU" sz="800" dirty="0">
              <a:solidFill>
                <a:srgbClr val="FF0000"/>
              </a:solidFill>
              <a:latin typeface="Montserrat" panose="00000500000000000000" pitchFamily="2" charset="-52"/>
              <a:ea typeface="Calibri" panose="020F0502020204030204"/>
              <a:cs typeface="Mongolian Baiti" panose="03000500000000000000" pitchFamily="66" charset="0"/>
              <a:sym typeface="Calibri" panose="020F0502020204030204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66976" y="4238516"/>
            <a:ext cx="1425916" cy="328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  <a:spcBef>
                <a:spcPts val="305"/>
              </a:spcBef>
              <a:buClr>
                <a:srgbClr val="7F7F7F"/>
              </a:buClr>
              <a:buSzPct val="100000"/>
            </a:pPr>
            <a:r>
              <a:rPr lang="ru-RU" sz="800" dirty="0">
                <a:latin typeface="Montserrat" panose="00000500000000000000" pitchFamily="2" charset="-52"/>
                <a:ea typeface="Calibri" panose="020F0502020204030204"/>
                <a:cs typeface="Mongolian Baiti" panose="03000500000000000000" pitchFamily="66" charset="0"/>
                <a:sym typeface="Calibri" panose="020F0502020204030204"/>
              </a:rPr>
              <a:t>Волосовский </a:t>
            </a:r>
          </a:p>
          <a:p>
            <a:pPr lvl="0" algn="ctr">
              <a:lnSpc>
                <a:spcPct val="80000"/>
              </a:lnSpc>
              <a:spcBef>
                <a:spcPts val="305"/>
              </a:spcBef>
              <a:buClr>
                <a:srgbClr val="7F7F7F"/>
              </a:buClr>
              <a:buSzPct val="100000"/>
            </a:pPr>
            <a:r>
              <a:rPr lang="ru-RU" sz="800" dirty="0">
                <a:latin typeface="Montserrat" panose="00000500000000000000" pitchFamily="2" charset="-52"/>
                <a:ea typeface="Calibri" panose="020F0502020204030204"/>
                <a:cs typeface="Mongolian Baiti" panose="03000500000000000000" pitchFamily="66" charset="0"/>
                <a:sym typeface="Calibri" panose="020F0502020204030204"/>
              </a:rPr>
              <a:t>район</a:t>
            </a:r>
            <a:endParaRPr lang="ru-RU" sz="800" dirty="0">
              <a:solidFill>
                <a:srgbClr val="FF0000"/>
              </a:solidFill>
              <a:latin typeface="Montserrat" panose="00000500000000000000" pitchFamily="2" charset="-52"/>
              <a:ea typeface="Calibri" panose="020F0502020204030204"/>
              <a:cs typeface="Mongolian Baiti" panose="03000500000000000000" pitchFamily="66" charset="0"/>
              <a:sym typeface="Calibri" panose="020F0502020204030204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17232" y="3624023"/>
            <a:ext cx="1425916" cy="328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  <a:spcBef>
                <a:spcPts val="305"/>
              </a:spcBef>
              <a:buClr>
                <a:srgbClr val="7F7F7F"/>
              </a:buClr>
              <a:buSzPct val="100000"/>
            </a:pPr>
            <a:r>
              <a:rPr lang="ru-RU" sz="800" dirty="0">
                <a:solidFill>
                  <a:schemeClr val="tx1"/>
                </a:solidFill>
                <a:latin typeface="Montserrat" panose="00000500000000000000" pitchFamily="2" charset="-52"/>
                <a:ea typeface="Calibri" panose="020F0502020204030204"/>
                <a:cs typeface="Mongolian Baiti" panose="03000500000000000000" pitchFamily="66" charset="0"/>
                <a:sym typeface="Calibri" panose="020F0502020204030204"/>
              </a:rPr>
              <a:t>Ломоносовский </a:t>
            </a:r>
          </a:p>
          <a:p>
            <a:pPr lvl="0" algn="ctr">
              <a:lnSpc>
                <a:spcPct val="80000"/>
              </a:lnSpc>
              <a:spcBef>
                <a:spcPts val="305"/>
              </a:spcBef>
              <a:buClr>
                <a:srgbClr val="7F7F7F"/>
              </a:buClr>
              <a:buSzPct val="100000"/>
            </a:pPr>
            <a:r>
              <a:rPr lang="ru-RU" sz="800" dirty="0">
                <a:latin typeface="Montserrat" panose="00000500000000000000" pitchFamily="2" charset="-52"/>
                <a:ea typeface="Calibri" panose="020F0502020204030204"/>
                <a:cs typeface="Mongolian Baiti" panose="03000500000000000000" pitchFamily="66" charset="0"/>
                <a:sym typeface="Calibri" panose="020F0502020204030204"/>
              </a:rPr>
              <a:t>район</a:t>
            </a:r>
            <a:endParaRPr lang="ru-RU" sz="800" dirty="0">
              <a:solidFill>
                <a:srgbClr val="FF0000"/>
              </a:solidFill>
              <a:latin typeface="Montserrat" panose="00000500000000000000" pitchFamily="2" charset="-52"/>
              <a:ea typeface="Calibri" panose="020F0502020204030204"/>
              <a:cs typeface="Mongolian Baiti" panose="03000500000000000000" pitchFamily="66" charset="0"/>
              <a:sym typeface="Calibri" panose="020F0502020204030204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340960" y="2432517"/>
            <a:ext cx="1425916" cy="328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  <a:spcBef>
                <a:spcPts val="305"/>
              </a:spcBef>
              <a:buClr>
                <a:srgbClr val="7F7F7F"/>
              </a:buClr>
              <a:buSzPct val="100000"/>
            </a:pPr>
            <a:r>
              <a:rPr lang="ru-RU" sz="800" dirty="0">
                <a:latin typeface="Montserrat" panose="00000500000000000000" pitchFamily="2" charset="-52"/>
                <a:ea typeface="Calibri" panose="020F0502020204030204"/>
                <a:cs typeface="Mongolian Baiti" panose="03000500000000000000" pitchFamily="66" charset="0"/>
                <a:sym typeface="Calibri" panose="020F0502020204030204"/>
              </a:rPr>
              <a:t>Выборгс</a:t>
            </a:r>
            <a:r>
              <a:rPr lang="ru-RU" sz="800" dirty="0">
                <a:solidFill>
                  <a:schemeClr val="tx1"/>
                </a:solidFill>
                <a:latin typeface="Montserrat" panose="00000500000000000000" pitchFamily="2" charset="-52"/>
                <a:ea typeface="Calibri" panose="020F0502020204030204"/>
                <a:cs typeface="Mongolian Baiti" panose="03000500000000000000" pitchFamily="66" charset="0"/>
                <a:sym typeface="Calibri" panose="020F0502020204030204"/>
              </a:rPr>
              <a:t>кий </a:t>
            </a:r>
          </a:p>
          <a:p>
            <a:pPr lvl="0" algn="ctr">
              <a:lnSpc>
                <a:spcPct val="80000"/>
              </a:lnSpc>
              <a:spcBef>
                <a:spcPts val="305"/>
              </a:spcBef>
              <a:buClr>
                <a:srgbClr val="7F7F7F"/>
              </a:buClr>
              <a:buSzPct val="100000"/>
            </a:pPr>
            <a:r>
              <a:rPr lang="ru-RU" sz="800" dirty="0">
                <a:latin typeface="Montserrat" panose="00000500000000000000" pitchFamily="2" charset="-52"/>
                <a:ea typeface="Calibri" panose="020F0502020204030204"/>
                <a:cs typeface="Mongolian Baiti" panose="03000500000000000000" pitchFamily="66" charset="0"/>
                <a:sym typeface="Calibri" panose="020F0502020204030204"/>
              </a:rPr>
              <a:t>район</a:t>
            </a:r>
            <a:endParaRPr lang="ru-RU" sz="800" dirty="0">
              <a:solidFill>
                <a:srgbClr val="FF0000"/>
              </a:solidFill>
              <a:latin typeface="Montserrat" panose="00000500000000000000" pitchFamily="2" charset="-52"/>
              <a:ea typeface="Calibri" panose="020F0502020204030204"/>
              <a:cs typeface="Mongolian Baiti" panose="03000500000000000000" pitchFamily="66" charset="0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 descr="Изображение выглядит как творческий подход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550" y="1233804"/>
            <a:ext cx="3367951" cy="4268370"/>
          </a:xfrm>
          <a:prstGeom prst="rect">
            <a:avLst/>
          </a:prstGeom>
        </p:spPr>
      </p:pic>
      <p:pic>
        <p:nvPicPr>
          <p:cNvPr id="63" name="Изображение 62"/>
          <p:cNvPicPr/>
          <p:nvPr/>
        </p:nvPicPr>
        <p:blipFill>
          <a:blip r:embed="rId4"/>
          <a:stretch>
            <a:fillRect/>
          </a:stretch>
        </p:blipFill>
        <p:spPr>
          <a:xfrm>
            <a:off x="7639838" y="3854450"/>
            <a:ext cx="930910" cy="560705"/>
          </a:xfrm>
          <a:prstGeom prst="rect">
            <a:avLst/>
          </a:prstGeom>
        </p:spPr>
      </p:pic>
      <p:pic>
        <p:nvPicPr>
          <p:cNvPr id="36" name="Изображение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7018" y="4393565"/>
            <a:ext cx="1266825" cy="7918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24069" y="270740"/>
            <a:ext cx="9439844" cy="63144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2800" dirty="0">
                <a:latin typeface="Tektur" pitchFamily="2" charset="0"/>
              </a:rPr>
              <a:t>Карта промышленности Сосновоборского городского округа</a:t>
            </a:r>
            <a:br>
              <a:rPr lang="ru-RU" sz="2800" dirty="0">
                <a:latin typeface="Tektur" pitchFamily="2" charset="0"/>
              </a:rPr>
            </a:br>
            <a:endParaRPr lang="ru-RU" sz="2800" dirty="0">
              <a:latin typeface="Tektur" pitchFamily="2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26097" y="6487462"/>
            <a:ext cx="14976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Tektur" pitchFamily="2" charset="0"/>
              </a:defRPr>
            </a:lvl1pPr>
          </a:lstStyle>
          <a:p>
            <a:r>
              <a:rPr lang="en-US" dirty="0"/>
              <a:t>lenoblinvest.ru</a:t>
            </a:r>
            <a:endParaRPr lang="ru-RU" dirty="0"/>
          </a:p>
        </p:txBody>
      </p:sp>
      <p:sp>
        <p:nvSpPr>
          <p:cNvPr id="6" name="object 5"/>
          <p:cNvSpPr txBox="1"/>
          <p:nvPr/>
        </p:nvSpPr>
        <p:spPr>
          <a:xfrm>
            <a:off x="650184" y="1375795"/>
            <a:ext cx="2602255" cy="49821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29540">
              <a:lnSpc>
                <a:spcPct val="100000"/>
              </a:lnSpc>
              <a:spcBef>
                <a:spcPts val="105"/>
              </a:spcBef>
            </a:pPr>
            <a:r>
              <a:rPr sz="1050" b="1" spc="5" dirty="0" err="1">
                <a:latin typeface="Montserrat" panose="00000500000000000000" pitchFamily="2" charset="-52"/>
                <a:cs typeface="Arial" panose="020B0604020202020204"/>
              </a:rPr>
              <a:t>Филиал</a:t>
            </a:r>
            <a:r>
              <a:rPr sz="1050" b="1" spc="-60" dirty="0">
                <a:latin typeface="Montserrat" panose="00000500000000000000" pitchFamily="2" charset="-52"/>
                <a:cs typeface="Arial" panose="020B0604020202020204"/>
              </a:rPr>
              <a:t> </a:t>
            </a:r>
            <a:r>
              <a:rPr sz="1050" b="1" spc="-15" dirty="0">
                <a:latin typeface="Montserrat" panose="00000500000000000000" pitchFamily="2" charset="-52"/>
                <a:cs typeface="Arial" panose="020B0604020202020204"/>
              </a:rPr>
              <a:t>АО</a:t>
            </a:r>
            <a:r>
              <a:rPr sz="1050" b="1" spc="-20" dirty="0">
                <a:latin typeface="Montserrat" panose="00000500000000000000" pitchFamily="2" charset="-52"/>
                <a:cs typeface="Arial" panose="020B0604020202020204"/>
              </a:rPr>
              <a:t> </a:t>
            </a:r>
            <a:r>
              <a:rPr sz="1050" b="1" dirty="0">
                <a:latin typeface="Montserrat" panose="00000500000000000000" pitchFamily="2" charset="-52"/>
                <a:cs typeface="Arial" panose="020B0604020202020204"/>
              </a:rPr>
              <a:t>«Концерн </a:t>
            </a:r>
            <a:r>
              <a:rPr sz="1050" b="1" spc="-275" dirty="0">
                <a:latin typeface="Montserrat" panose="00000500000000000000" pitchFamily="2" charset="-52"/>
                <a:cs typeface="Arial" panose="020B0604020202020204"/>
              </a:rPr>
              <a:t> </a:t>
            </a:r>
            <a:r>
              <a:rPr sz="1050" b="1" dirty="0" err="1">
                <a:latin typeface="Montserrat" panose="00000500000000000000" pitchFamily="2" charset="-52"/>
                <a:cs typeface="Arial" panose="020B0604020202020204"/>
              </a:rPr>
              <a:t>Росэнергоатом</a:t>
            </a:r>
            <a:r>
              <a:rPr sz="1050" b="1" dirty="0">
                <a:latin typeface="Montserrat" panose="00000500000000000000" pitchFamily="2" charset="-52"/>
                <a:cs typeface="Arial" panose="020B0604020202020204"/>
              </a:rPr>
              <a:t>»</a:t>
            </a:r>
            <a:r>
              <a:rPr lang="ru-RU" sz="1050" b="1" dirty="0">
                <a:latin typeface="Montserrat" panose="00000500000000000000" pitchFamily="2" charset="-52"/>
                <a:cs typeface="Arial" panose="020B0604020202020204"/>
              </a:rPr>
              <a:t> </a:t>
            </a:r>
            <a:r>
              <a:rPr sz="1050" b="1" dirty="0">
                <a:latin typeface="Montserrat" panose="00000500000000000000" pitchFamily="2" charset="-52"/>
                <a:cs typeface="Arial" panose="020B0604020202020204"/>
              </a:rPr>
              <a:t>«</a:t>
            </a:r>
            <a:r>
              <a:rPr sz="1050" b="1" dirty="0" err="1">
                <a:latin typeface="Montserrat" panose="00000500000000000000" pitchFamily="2" charset="-52"/>
                <a:cs typeface="Arial" panose="020B0604020202020204"/>
              </a:rPr>
              <a:t>Лен</a:t>
            </a:r>
            <a:r>
              <a:rPr sz="1050" b="1" spc="-5" dirty="0" err="1">
                <a:latin typeface="Montserrat" panose="00000500000000000000" pitchFamily="2" charset="-52"/>
                <a:cs typeface="Arial" panose="020B0604020202020204"/>
              </a:rPr>
              <a:t>и</a:t>
            </a:r>
            <a:r>
              <a:rPr sz="1050" b="1" dirty="0" err="1">
                <a:latin typeface="Montserrat" panose="00000500000000000000" pitchFamily="2" charset="-52"/>
                <a:cs typeface="Arial" panose="020B0604020202020204"/>
              </a:rPr>
              <a:t>нгр</a:t>
            </a:r>
            <a:r>
              <a:rPr sz="1050" b="1" spc="-5" dirty="0" err="1">
                <a:latin typeface="Montserrat" panose="00000500000000000000" pitchFamily="2" charset="-52"/>
                <a:cs typeface="Arial" panose="020B0604020202020204"/>
              </a:rPr>
              <a:t>ад</a:t>
            </a:r>
            <a:r>
              <a:rPr sz="1050" b="1" dirty="0" err="1">
                <a:latin typeface="Montserrat" panose="00000500000000000000" pitchFamily="2" charset="-52"/>
                <a:cs typeface="Arial" panose="020B0604020202020204"/>
              </a:rPr>
              <a:t>с</a:t>
            </a:r>
            <a:r>
              <a:rPr sz="1050" b="1" spc="-5" dirty="0" err="1">
                <a:latin typeface="Montserrat" panose="00000500000000000000" pitchFamily="2" charset="-52"/>
                <a:cs typeface="Arial" panose="020B0604020202020204"/>
              </a:rPr>
              <a:t>ка</a:t>
            </a:r>
            <a:r>
              <a:rPr sz="1050" b="1" dirty="0" err="1">
                <a:latin typeface="Montserrat" panose="00000500000000000000" pitchFamily="2" charset="-52"/>
                <a:cs typeface="Arial" panose="020B0604020202020204"/>
              </a:rPr>
              <a:t>я</a:t>
            </a:r>
            <a:r>
              <a:rPr sz="1050" b="1" spc="-45" dirty="0">
                <a:latin typeface="Montserrat" panose="00000500000000000000" pitchFamily="2" charset="-52"/>
                <a:cs typeface="Arial" panose="020B0604020202020204"/>
              </a:rPr>
              <a:t> </a:t>
            </a:r>
            <a:r>
              <a:rPr sz="1050" b="1" spc="-5" dirty="0" err="1">
                <a:latin typeface="Montserrat" panose="00000500000000000000" pitchFamily="2" charset="-52"/>
                <a:cs typeface="Arial" panose="020B0604020202020204"/>
              </a:rPr>
              <a:t>а</a:t>
            </a:r>
            <a:r>
              <a:rPr sz="1050" b="1" spc="-25" dirty="0" err="1">
                <a:latin typeface="Montserrat" panose="00000500000000000000" pitchFamily="2" charset="-52"/>
                <a:cs typeface="Arial" panose="020B0604020202020204"/>
              </a:rPr>
              <a:t>т</a:t>
            </a:r>
            <a:r>
              <a:rPr sz="1050" b="1" dirty="0" err="1">
                <a:latin typeface="Montserrat" panose="00000500000000000000" pitchFamily="2" charset="-52"/>
                <a:cs typeface="Arial" panose="020B0604020202020204"/>
              </a:rPr>
              <a:t>омная</a:t>
            </a:r>
            <a:r>
              <a:rPr sz="1050" b="1" dirty="0">
                <a:latin typeface="Montserrat" panose="00000500000000000000" pitchFamily="2" charset="-52"/>
                <a:cs typeface="Arial" panose="020B0604020202020204"/>
              </a:rPr>
              <a:t>  </a:t>
            </a:r>
            <a:r>
              <a:rPr sz="1050" b="1" spc="-5" dirty="0">
                <a:latin typeface="Montserrat" panose="00000500000000000000" pitchFamily="2" charset="-52"/>
                <a:cs typeface="Arial" panose="020B0604020202020204"/>
              </a:rPr>
              <a:t>станция»</a:t>
            </a:r>
            <a:endParaRPr sz="1050" dirty="0">
              <a:latin typeface="Montserrat" panose="00000500000000000000" pitchFamily="2" charset="-52"/>
              <a:cs typeface="Arial" panose="020B0604020202020204"/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3392172" y="1542762"/>
            <a:ext cx="2705896" cy="17376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50" dirty="0">
                <a:latin typeface="Montserrat" panose="00000500000000000000" pitchFamily="2" charset="-52"/>
                <a:cs typeface="Arial MT"/>
              </a:rPr>
              <a:t>Производство электроэнергии</a:t>
            </a:r>
          </a:p>
        </p:txBody>
      </p:sp>
      <p:sp>
        <p:nvSpPr>
          <p:cNvPr id="8" name="object 7"/>
          <p:cNvSpPr txBox="1"/>
          <p:nvPr/>
        </p:nvSpPr>
        <p:spPr>
          <a:xfrm>
            <a:off x="650184" y="2911085"/>
            <a:ext cx="2426164" cy="3366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5" dirty="0">
                <a:latin typeface="Montserrat" panose="00000500000000000000" pitchFamily="2" charset="-52"/>
                <a:cs typeface="Arial" panose="020B0604020202020204"/>
              </a:rPr>
              <a:t>ОАО </a:t>
            </a:r>
            <a:r>
              <a:rPr sz="1050" b="1" dirty="0">
                <a:latin typeface="Montserrat" panose="00000500000000000000" pitchFamily="2" charset="-52"/>
                <a:cs typeface="Arial" panose="020B0604020202020204"/>
              </a:rPr>
              <a:t>«Управление</a:t>
            </a:r>
            <a:endParaRPr sz="1050" dirty="0">
              <a:latin typeface="Montserrat" panose="00000500000000000000" pitchFamily="2" charset="-52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sz="1050" b="1" dirty="0">
                <a:latin typeface="Montserrat" panose="00000500000000000000" pitchFamily="2" charset="-52"/>
                <a:cs typeface="Arial" panose="020B0604020202020204"/>
              </a:rPr>
              <a:t>пром</a:t>
            </a:r>
            <a:r>
              <a:rPr sz="1050" b="1" spc="-5" dirty="0">
                <a:latin typeface="Montserrat" panose="00000500000000000000" pitchFamily="2" charset="-52"/>
                <a:cs typeface="Arial" panose="020B0604020202020204"/>
              </a:rPr>
              <a:t>ышленны</a:t>
            </a:r>
            <a:r>
              <a:rPr sz="1050" b="1" dirty="0">
                <a:latin typeface="Montserrat" panose="00000500000000000000" pitchFamily="2" charset="-52"/>
                <a:cs typeface="Arial" panose="020B0604020202020204"/>
              </a:rPr>
              <a:t>х</a:t>
            </a:r>
            <a:r>
              <a:rPr sz="1050" b="1" spc="-45" dirty="0">
                <a:latin typeface="Montserrat" panose="00000500000000000000" pitchFamily="2" charset="-52"/>
                <a:cs typeface="Arial" panose="020B0604020202020204"/>
              </a:rPr>
              <a:t> </a:t>
            </a:r>
            <a:r>
              <a:rPr sz="1050" b="1" dirty="0">
                <a:latin typeface="Montserrat" panose="00000500000000000000" pitchFamily="2" charset="-52"/>
                <a:cs typeface="Arial" panose="020B0604020202020204"/>
              </a:rPr>
              <a:t>предпри</a:t>
            </a:r>
            <a:r>
              <a:rPr sz="1050" b="1" spc="-5" dirty="0">
                <a:latin typeface="Montserrat" panose="00000500000000000000" pitchFamily="2" charset="-52"/>
                <a:cs typeface="Arial" panose="020B0604020202020204"/>
              </a:rPr>
              <a:t>я</a:t>
            </a:r>
            <a:r>
              <a:rPr sz="1050" b="1" spc="-30" dirty="0">
                <a:latin typeface="Montserrat" panose="00000500000000000000" pitchFamily="2" charset="-52"/>
                <a:cs typeface="Arial" panose="020B0604020202020204"/>
              </a:rPr>
              <a:t>т</a:t>
            </a:r>
            <a:r>
              <a:rPr sz="1050" b="1" dirty="0">
                <a:latin typeface="Montserrat" panose="00000500000000000000" pitchFamily="2" charset="-52"/>
                <a:cs typeface="Arial" panose="020B0604020202020204"/>
              </a:rPr>
              <a:t>ий»</a:t>
            </a:r>
            <a:endParaRPr sz="1050" dirty="0">
              <a:latin typeface="Montserrat" panose="00000500000000000000" pitchFamily="2" charset="-52"/>
              <a:cs typeface="Arial" panose="020B0604020202020204"/>
            </a:endParaRPr>
          </a:p>
        </p:txBody>
      </p:sp>
      <p:sp>
        <p:nvSpPr>
          <p:cNvPr id="9" name="object 8"/>
          <p:cNvSpPr txBox="1"/>
          <p:nvPr/>
        </p:nvSpPr>
        <p:spPr>
          <a:xfrm>
            <a:off x="3392172" y="2988572"/>
            <a:ext cx="2705896" cy="17376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50" dirty="0">
                <a:latin typeface="Montserrat" panose="00000500000000000000" pitchFamily="2" charset="-52"/>
                <a:cs typeface="Arial MT"/>
              </a:rPr>
              <a:t>Производство товарного бетона</a:t>
            </a:r>
          </a:p>
        </p:txBody>
      </p:sp>
      <p:sp>
        <p:nvSpPr>
          <p:cNvPr id="10" name="object 9"/>
          <p:cNvSpPr txBox="1"/>
          <p:nvPr/>
        </p:nvSpPr>
        <p:spPr>
          <a:xfrm>
            <a:off x="650184" y="2114572"/>
            <a:ext cx="2865176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b="1" spc="-15" dirty="0">
                <a:latin typeface="Montserrat" panose="00000500000000000000" pitchFamily="2" charset="-52"/>
                <a:cs typeface="Arial" panose="020B0604020202020204"/>
              </a:rPr>
              <a:t>Филиал </a:t>
            </a:r>
            <a:r>
              <a:rPr sz="1050" b="1" spc="-15" dirty="0">
                <a:latin typeface="Montserrat" panose="00000500000000000000" pitchFamily="2" charset="-52"/>
                <a:cs typeface="Arial" panose="020B0604020202020204"/>
              </a:rPr>
              <a:t>АО</a:t>
            </a:r>
            <a:r>
              <a:rPr sz="1050" b="1" spc="-55" dirty="0">
                <a:latin typeface="Montserrat" panose="00000500000000000000" pitchFamily="2" charset="-52"/>
                <a:cs typeface="Arial" panose="020B0604020202020204"/>
              </a:rPr>
              <a:t> </a:t>
            </a:r>
            <a:r>
              <a:rPr sz="1050" b="1" dirty="0">
                <a:latin typeface="Montserrat" panose="00000500000000000000" pitchFamily="2" charset="-52"/>
                <a:cs typeface="Arial" panose="020B0604020202020204"/>
              </a:rPr>
              <a:t>«ЦКБМ»</a:t>
            </a:r>
            <a:r>
              <a:rPr lang="ru-RU" sz="1050" b="1" dirty="0">
                <a:latin typeface="Montserrat" panose="00000500000000000000" pitchFamily="2" charset="-52"/>
                <a:cs typeface="Arial" panose="020B0604020202020204"/>
              </a:rPr>
              <a:t> – «ЦКБМ 2»</a:t>
            </a:r>
            <a:endParaRPr sz="1050" dirty="0">
              <a:latin typeface="Montserrat" panose="00000500000000000000" pitchFamily="2" charset="-52"/>
              <a:cs typeface="Arial" panose="020B0604020202020204"/>
            </a:endParaRPr>
          </a:p>
        </p:txBody>
      </p:sp>
      <p:sp>
        <p:nvSpPr>
          <p:cNvPr id="11" name="object 10"/>
          <p:cNvSpPr txBox="1"/>
          <p:nvPr/>
        </p:nvSpPr>
        <p:spPr>
          <a:xfrm>
            <a:off x="3392172" y="2020322"/>
            <a:ext cx="3207751" cy="3353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50" dirty="0">
                <a:latin typeface="Montserrat" panose="00000500000000000000" pitchFamily="2" charset="-52"/>
                <a:cs typeface="Arial MT"/>
              </a:rPr>
              <a:t>Производство гидравлического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50" dirty="0">
                <a:latin typeface="Montserrat" panose="00000500000000000000" pitchFamily="2" charset="-52"/>
                <a:cs typeface="Arial MT"/>
              </a:rPr>
              <a:t>и пневматического силового оборудования</a:t>
            </a:r>
          </a:p>
        </p:txBody>
      </p:sp>
      <p:sp>
        <p:nvSpPr>
          <p:cNvPr id="12" name="object 11"/>
          <p:cNvSpPr txBox="1"/>
          <p:nvPr/>
        </p:nvSpPr>
        <p:spPr>
          <a:xfrm>
            <a:off x="650183" y="2553816"/>
            <a:ext cx="2464623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5" dirty="0">
                <a:latin typeface="Montserrat" panose="00000500000000000000" pitchFamily="2" charset="-52"/>
                <a:cs typeface="Arial" panose="020B0604020202020204"/>
              </a:rPr>
              <a:t>ООО</a:t>
            </a:r>
            <a:r>
              <a:rPr sz="1050" b="1" spc="-30" dirty="0">
                <a:latin typeface="Montserrat" panose="00000500000000000000" pitchFamily="2" charset="-52"/>
                <a:cs typeface="Arial" panose="020B0604020202020204"/>
              </a:rPr>
              <a:t> </a:t>
            </a:r>
            <a:r>
              <a:rPr sz="1050" b="1" spc="-5" dirty="0">
                <a:latin typeface="Montserrat" panose="00000500000000000000" pitchFamily="2" charset="-52"/>
                <a:cs typeface="Arial" panose="020B0604020202020204"/>
              </a:rPr>
              <a:t>«Абразивные</a:t>
            </a:r>
            <a:r>
              <a:rPr sz="1050" b="1" spc="10" dirty="0">
                <a:latin typeface="Montserrat" panose="00000500000000000000" pitchFamily="2" charset="-52"/>
                <a:cs typeface="Arial" panose="020B0604020202020204"/>
              </a:rPr>
              <a:t> </a:t>
            </a:r>
            <a:r>
              <a:rPr sz="1050" b="1" spc="-5" dirty="0">
                <a:latin typeface="Montserrat" panose="00000500000000000000" pitchFamily="2" charset="-52"/>
                <a:cs typeface="Arial" panose="020B0604020202020204"/>
              </a:rPr>
              <a:t>технологии»</a:t>
            </a:r>
            <a:endParaRPr sz="1050" dirty="0">
              <a:latin typeface="Montserrat" panose="00000500000000000000" pitchFamily="2" charset="-52"/>
              <a:cs typeface="Arial" panose="020B0604020202020204"/>
            </a:endParaRPr>
          </a:p>
        </p:txBody>
      </p:sp>
      <p:sp>
        <p:nvSpPr>
          <p:cNvPr id="13" name="object 12"/>
          <p:cNvSpPr txBox="1"/>
          <p:nvPr/>
        </p:nvSpPr>
        <p:spPr>
          <a:xfrm>
            <a:off x="3392172" y="2480531"/>
            <a:ext cx="3116578" cy="3353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50" dirty="0">
                <a:latin typeface="Montserrat" panose="00000500000000000000" pitchFamily="2" charset="-52"/>
                <a:cs typeface="Arial MT"/>
              </a:rPr>
              <a:t>Производство салфеток и </a:t>
            </a:r>
            <a:r>
              <a:rPr sz="1050" dirty="0" err="1">
                <a:latin typeface="Montserrat" panose="00000500000000000000" pitchFamily="2" charset="-52"/>
                <a:cs typeface="Arial MT"/>
              </a:rPr>
              <a:t>губок</a:t>
            </a:r>
            <a:r>
              <a:rPr sz="1050" dirty="0">
                <a:latin typeface="Montserrat" panose="00000500000000000000" pitchFamily="2" charset="-52"/>
                <a:cs typeface="Arial MT"/>
              </a:rPr>
              <a:t>,</a:t>
            </a:r>
            <a:r>
              <a:rPr lang="en-US" sz="1050" dirty="0">
                <a:latin typeface="Montserrat" panose="00000500000000000000" pitchFamily="2" charset="-52"/>
                <a:cs typeface="Arial MT"/>
              </a:rPr>
              <a:t> </a:t>
            </a:r>
            <a:r>
              <a:rPr sz="1050" dirty="0">
                <a:latin typeface="Montserrat" panose="00000500000000000000" pitchFamily="2" charset="-52"/>
                <a:cs typeface="Arial MT"/>
              </a:rPr>
              <a:t>а также вискозных и абразивных полотен</a:t>
            </a:r>
          </a:p>
        </p:txBody>
      </p:sp>
      <p:sp>
        <p:nvSpPr>
          <p:cNvPr id="14" name="object 13"/>
          <p:cNvSpPr txBox="1"/>
          <p:nvPr/>
        </p:nvSpPr>
        <p:spPr>
          <a:xfrm>
            <a:off x="9157613" y="2566444"/>
            <a:ext cx="1662558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Montserrat" panose="00000500000000000000" pitchFamily="2" charset="-52"/>
                <a:cs typeface="Arial" panose="020B0604020202020204"/>
              </a:rPr>
              <a:t>г.</a:t>
            </a:r>
            <a:r>
              <a:rPr sz="1400" b="1" spc="-30" dirty="0">
                <a:latin typeface="Montserrat" panose="00000500000000000000" pitchFamily="2" charset="-52"/>
                <a:cs typeface="Arial" panose="020B0604020202020204"/>
              </a:rPr>
              <a:t> </a:t>
            </a:r>
            <a:r>
              <a:rPr sz="1400" b="1" spc="-5" dirty="0">
                <a:latin typeface="Montserrat" panose="00000500000000000000" pitchFamily="2" charset="-52"/>
                <a:cs typeface="Arial" panose="020B0604020202020204"/>
              </a:rPr>
              <a:t>Сосновый</a:t>
            </a:r>
            <a:r>
              <a:rPr sz="1400" b="1" spc="-50" dirty="0">
                <a:latin typeface="Montserrat" panose="00000500000000000000" pitchFamily="2" charset="-52"/>
                <a:cs typeface="Arial" panose="020B0604020202020204"/>
              </a:rPr>
              <a:t> </a:t>
            </a:r>
            <a:r>
              <a:rPr sz="1400" b="1" spc="-5" dirty="0">
                <a:latin typeface="Montserrat" panose="00000500000000000000" pitchFamily="2" charset="-52"/>
                <a:cs typeface="Arial" panose="020B0604020202020204"/>
              </a:rPr>
              <a:t>Бор</a:t>
            </a:r>
            <a:endParaRPr sz="1400" dirty="0">
              <a:latin typeface="Montserrat" panose="00000500000000000000" pitchFamily="2" charset="-52"/>
              <a:cs typeface="Arial" panose="020B0604020202020204"/>
            </a:endParaRPr>
          </a:p>
        </p:txBody>
      </p:sp>
      <p:pic>
        <p:nvPicPr>
          <p:cNvPr id="16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573686" y="2407633"/>
            <a:ext cx="144105" cy="143980"/>
          </a:xfrm>
          <a:prstGeom prst="rect">
            <a:avLst/>
          </a:prstGeom>
        </p:spPr>
      </p:pic>
      <p:pic>
        <p:nvPicPr>
          <p:cNvPr id="17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912377" y="4414977"/>
            <a:ext cx="108203" cy="106680"/>
          </a:xfrm>
          <a:prstGeom prst="rect">
            <a:avLst/>
          </a:prstGeom>
        </p:spPr>
      </p:pic>
      <p:sp>
        <p:nvSpPr>
          <p:cNvPr id="18" name="object 17"/>
          <p:cNvSpPr/>
          <p:nvPr/>
        </p:nvSpPr>
        <p:spPr>
          <a:xfrm>
            <a:off x="8422731" y="4259529"/>
            <a:ext cx="527753" cy="192364"/>
          </a:xfrm>
          <a:custGeom>
            <a:avLst/>
            <a:gdLst>
              <a:gd name="connsiteX0" fmla="*/ 0 w 524699"/>
              <a:gd name="connsiteY0" fmla="*/ 0 h 187451"/>
              <a:gd name="connsiteX1" fmla="*/ 524699 w 524699"/>
              <a:gd name="connsiteY1" fmla="*/ 187451 h 187451"/>
              <a:gd name="connsiteX0-1" fmla="*/ 0 w 524699"/>
              <a:gd name="connsiteY0-2" fmla="*/ 2016 h 189467"/>
              <a:gd name="connsiteX1-3" fmla="*/ 524699 w 524699"/>
              <a:gd name="connsiteY1-4" fmla="*/ 189467 h 189467"/>
              <a:gd name="connsiteX0-5" fmla="*/ 0 w 527753"/>
              <a:gd name="connsiteY0-6" fmla="*/ 0 h 192364"/>
              <a:gd name="connsiteX1-7" fmla="*/ 524699 w 527753"/>
              <a:gd name="connsiteY1-8" fmla="*/ 187451 h 1923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527753" h="192364">
                <a:moveTo>
                  <a:pt x="0" y="0"/>
                </a:moveTo>
                <a:cubicBezTo>
                  <a:pt x="40526" y="19878"/>
                  <a:pt x="572664" y="226567"/>
                  <a:pt x="524699" y="187451"/>
                </a:cubicBezTo>
              </a:path>
            </a:pathLst>
          </a:custGeom>
          <a:ln w="6096">
            <a:solidFill>
              <a:srgbClr val="153E9B"/>
            </a:solidFill>
            <a:prstDash val="sysDot"/>
          </a:ln>
        </p:spPr>
        <p:txBody>
          <a:bodyPr wrap="square" lIns="0" tIns="0" rIns="0" bIns="0" rtlCol="0"/>
          <a:lstStyle/>
          <a:p>
            <a:endParaRPr>
              <a:latin typeface="Montserrat" panose="00000500000000000000" pitchFamily="2" charset="-52"/>
            </a:endParaRPr>
          </a:p>
        </p:txBody>
      </p:sp>
      <p:sp>
        <p:nvSpPr>
          <p:cNvPr id="19" name="object 18"/>
          <p:cNvSpPr txBox="1"/>
          <p:nvPr/>
        </p:nvSpPr>
        <p:spPr>
          <a:xfrm>
            <a:off x="650184" y="3350717"/>
            <a:ext cx="2426164" cy="3366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b="1" spc="-15" dirty="0">
                <a:latin typeface="Montserrat" panose="00000500000000000000" pitchFamily="2" charset="-52"/>
                <a:cs typeface="Arial" panose="020B0604020202020204"/>
              </a:rPr>
              <a:t>«</a:t>
            </a:r>
            <a:r>
              <a:rPr lang="ru-RU" sz="1050" b="1" spc="-15" dirty="0" err="1">
                <a:latin typeface="Montserrat" panose="00000500000000000000" pitchFamily="2" charset="-52"/>
                <a:cs typeface="Arial" panose="020B0604020202020204"/>
              </a:rPr>
              <a:t>Ленатомэнергоремонт</a:t>
            </a:r>
            <a:r>
              <a:rPr lang="ru-RU" sz="1050" b="1" spc="-15" dirty="0">
                <a:latin typeface="Montserrat" panose="00000500000000000000" pitchFamily="2" charset="-52"/>
                <a:cs typeface="Arial" panose="020B0604020202020204"/>
              </a:rPr>
              <a:t>» – филиал </a:t>
            </a:r>
            <a:r>
              <a:rPr sz="1050" b="1" spc="-15" dirty="0">
                <a:latin typeface="Montserrat" panose="00000500000000000000" pitchFamily="2" charset="-52"/>
                <a:cs typeface="Arial" panose="020B0604020202020204"/>
              </a:rPr>
              <a:t>АО</a:t>
            </a:r>
            <a:r>
              <a:rPr lang="ru-RU" sz="1050" dirty="0">
                <a:latin typeface="Montserrat" panose="00000500000000000000" pitchFamily="2" charset="-52"/>
                <a:cs typeface="Arial" panose="020B0604020202020204"/>
              </a:rPr>
              <a:t> </a:t>
            </a:r>
            <a:r>
              <a:rPr sz="1050" b="1" spc="-5" dirty="0">
                <a:latin typeface="Montserrat" panose="00000500000000000000" pitchFamily="2" charset="-52"/>
                <a:cs typeface="Arial" panose="020B0604020202020204"/>
              </a:rPr>
              <a:t>«</a:t>
            </a:r>
            <a:r>
              <a:rPr lang="ru-RU" sz="1050" b="1" spc="-5" dirty="0">
                <a:latin typeface="Montserrat" panose="00000500000000000000" pitchFamily="2" charset="-52"/>
                <a:cs typeface="Arial" panose="020B0604020202020204"/>
              </a:rPr>
              <a:t>А</a:t>
            </a:r>
            <a:r>
              <a:rPr sz="1050" b="1" spc="-5" dirty="0" err="1">
                <a:latin typeface="Montserrat" panose="00000500000000000000" pitchFamily="2" charset="-52"/>
                <a:cs typeface="Arial" panose="020B0604020202020204"/>
              </a:rPr>
              <a:t>томэнергоремонт</a:t>
            </a:r>
            <a:r>
              <a:rPr sz="1050" b="1" spc="-5" dirty="0">
                <a:latin typeface="Montserrat" panose="00000500000000000000" pitchFamily="2" charset="-52"/>
                <a:cs typeface="Arial" panose="020B0604020202020204"/>
              </a:rPr>
              <a:t>»</a:t>
            </a:r>
            <a:endParaRPr sz="1050" dirty="0">
              <a:latin typeface="Montserrat" panose="00000500000000000000" pitchFamily="2" charset="-52"/>
              <a:cs typeface="Arial" panose="020B0604020202020204"/>
            </a:endParaRPr>
          </a:p>
        </p:txBody>
      </p:sp>
      <p:sp>
        <p:nvSpPr>
          <p:cNvPr id="20" name="object 19"/>
          <p:cNvSpPr txBox="1"/>
          <p:nvPr/>
        </p:nvSpPr>
        <p:spPr>
          <a:xfrm>
            <a:off x="3392172" y="3359243"/>
            <a:ext cx="3293878" cy="3353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50" dirty="0">
                <a:latin typeface="Montserrat" panose="00000500000000000000" pitchFamily="2" charset="-52"/>
                <a:cs typeface="Arial MT"/>
              </a:rPr>
              <a:t>Деятельность </a:t>
            </a:r>
            <a:r>
              <a:rPr sz="1050" dirty="0" err="1">
                <a:latin typeface="Montserrat" panose="00000500000000000000" pitchFamily="2" charset="-52"/>
                <a:cs typeface="Arial MT"/>
              </a:rPr>
              <a:t>по</a:t>
            </a:r>
            <a:r>
              <a:rPr sz="1050" dirty="0">
                <a:latin typeface="Montserrat" panose="00000500000000000000" pitchFamily="2" charset="-52"/>
                <a:cs typeface="Arial MT"/>
              </a:rPr>
              <a:t> </a:t>
            </a:r>
            <a:r>
              <a:rPr sz="1050" dirty="0" err="1">
                <a:latin typeface="Montserrat" panose="00000500000000000000" pitchFamily="2" charset="-52"/>
                <a:cs typeface="Arial MT"/>
              </a:rPr>
              <a:t>обеспечению</a:t>
            </a:r>
            <a:r>
              <a:rPr sz="1050" dirty="0">
                <a:latin typeface="Montserrat" panose="00000500000000000000" pitchFamily="2" charset="-52"/>
                <a:cs typeface="Arial MT"/>
              </a:rPr>
              <a:t> </a:t>
            </a:r>
            <a:r>
              <a:rPr sz="1050" dirty="0" err="1">
                <a:latin typeface="Montserrat" panose="00000500000000000000" pitchFamily="2" charset="-52"/>
                <a:cs typeface="Arial MT"/>
              </a:rPr>
              <a:t>работоспособности</a:t>
            </a:r>
            <a:r>
              <a:rPr lang="ru-RU" sz="1050" dirty="0">
                <a:latin typeface="Montserrat" panose="00000500000000000000" pitchFamily="2" charset="-52"/>
                <a:cs typeface="Arial MT"/>
              </a:rPr>
              <a:t> атомных</a:t>
            </a:r>
            <a:r>
              <a:rPr sz="1050" dirty="0">
                <a:latin typeface="Montserrat" panose="00000500000000000000" pitchFamily="2" charset="-52"/>
                <a:cs typeface="Arial MT"/>
              </a:rPr>
              <a:t> электростанций</a:t>
            </a:r>
          </a:p>
        </p:txBody>
      </p:sp>
      <p:sp>
        <p:nvSpPr>
          <p:cNvPr id="21" name="object 20"/>
          <p:cNvSpPr txBox="1"/>
          <p:nvPr/>
        </p:nvSpPr>
        <p:spPr>
          <a:xfrm>
            <a:off x="650184" y="3850557"/>
            <a:ext cx="2047112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5" dirty="0">
                <a:latin typeface="Montserrat" panose="00000500000000000000" pitchFamily="2" charset="-52"/>
                <a:cs typeface="Arial" panose="020B0604020202020204"/>
              </a:rPr>
              <a:t>ОП</a:t>
            </a:r>
            <a:r>
              <a:rPr sz="1050" b="1" spc="-50" dirty="0">
                <a:latin typeface="Montserrat" panose="00000500000000000000" pitchFamily="2" charset="-52"/>
                <a:cs typeface="Arial" panose="020B0604020202020204"/>
              </a:rPr>
              <a:t> </a:t>
            </a:r>
            <a:r>
              <a:rPr sz="1050" b="1" spc="-5" dirty="0">
                <a:latin typeface="Montserrat" panose="00000500000000000000" pitchFamily="2" charset="-52"/>
                <a:cs typeface="Arial" panose="020B0604020202020204"/>
              </a:rPr>
              <a:t>ООО</a:t>
            </a:r>
            <a:r>
              <a:rPr sz="1050" b="1" spc="-50" dirty="0">
                <a:latin typeface="Montserrat" panose="00000500000000000000" pitchFamily="2" charset="-52"/>
                <a:cs typeface="Arial" panose="020B0604020202020204"/>
              </a:rPr>
              <a:t> </a:t>
            </a:r>
            <a:r>
              <a:rPr sz="1050" b="1" dirty="0">
                <a:latin typeface="Montserrat" panose="00000500000000000000" pitchFamily="2" charset="-52"/>
                <a:cs typeface="Arial" panose="020B0604020202020204"/>
              </a:rPr>
              <a:t>«Русэнерго»</a:t>
            </a:r>
            <a:endParaRPr sz="1050" dirty="0">
              <a:latin typeface="Montserrat" panose="00000500000000000000" pitchFamily="2" charset="-52"/>
              <a:cs typeface="Arial" panose="020B0604020202020204"/>
            </a:endParaRPr>
          </a:p>
        </p:txBody>
      </p:sp>
      <p:sp>
        <p:nvSpPr>
          <p:cNvPr id="22" name="object 21"/>
          <p:cNvSpPr txBox="1"/>
          <p:nvPr/>
        </p:nvSpPr>
        <p:spPr>
          <a:xfrm>
            <a:off x="3392172" y="3855046"/>
            <a:ext cx="2832303" cy="17376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50" dirty="0">
                <a:latin typeface="Montserrat" panose="00000500000000000000" pitchFamily="2" charset="-52"/>
                <a:cs typeface="Arial MT"/>
              </a:rPr>
              <a:t>Производство прочих нефтепродуктов</a:t>
            </a:r>
          </a:p>
        </p:txBody>
      </p:sp>
      <p:sp>
        <p:nvSpPr>
          <p:cNvPr id="23" name="object 22"/>
          <p:cNvSpPr txBox="1"/>
          <p:nvPr/>
        </p:nvSpPr>
        <p:spPr>
          <a:xfrm>
            <a:off x="650184" y="4159981"/>
            <a:ext cx="1677543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5" dirty="0">
                <a:latin typeface="Montserrat" panose="00000500000000000000" pitchFamily="2" charset="-52"/>
                <a:cs typeface="Arial" panose="020B0604020202020204"/>
              </a:rPr>
              <a:t>ООО</a:t>
            </a:r>
            <a:r>
              <a:rPr sz="1050" b="1" spc="-60" dirty="0">
                <a:latin typeface="Montserrat" panose="00000500000000000000" pitchFamily="2" charset="-52"/>
                <a:cs typeface="Arial" panose="020B0604020202020204"/>
              </a:rPr>
              <a:t> </a:t>
            </a:r>
            <a:r>
              <a:rPr sz="1050" b="1" dirty="0">
                <a:latin typeface="Montserrat" panose="00000500000000000000" pitchFamily="2" charset="-52"/>
                <a:cs typeface="Arial" panose="020B0604020202020204"/>
              </a:rPr>
              <a:t>«СММ-Тяжмаш»</a:t>
            </a:r>
            <a:endParaRPr sz="1050" dirty="0">
              <a:latin typeface="Montserrat" panose="00000500000000000000" pitchFamily="2" charset="-52"/>
              <a:cs typeface="Arial" panose="020B0604020202020204"/>
            </a:endParaRPr>
          </a:p>
        </p:txBody>
      </p:sp>
      <p:sp>
        <p:nvSpPr>
          <p:cNvPr id="24" name="object 23"/>
          <p:cNvSpPr txBox="1"/>
          <p:nvPr/>
        </p:nvSpPr>
        <p:spPr>
          <a:xfrm>
            <a:off x="3392172" y="4164470"/>
            <a:ext cx="3220188" cy="17376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50" dirty="0">
                <a:latin typeface="Montserrat" panose="00000500000000000000" pitchFamily="2" charset="-52"/>
                <a:cs typeface="Arial MT"/>
              </a:rPr>
              <a:t>Производство прочих подъемных кранов</a:t>
            </a:r>
          </a:p>
        </p:txBody>
      </p:sp>
      <p:sp>
        <p:nvSpPr>
          <p:cNvPr id="25" name="object 24"/>
          <p:cNvSpPr txBox="1"/>
          <p:nvPr/>
        </p:nvSpPr>
        <p:spPr>
          <a:xfrm>
            <a:off x="650184" y="4561799"/>
            <a:ext cx="1973705" cy="3366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50" b="1" spc="-5" dirty="0">
                <a:latin typeface="Montserrat" panose="00000500000000000000" pitchFamily="2" charset="-52"/>
                <a:cs typeface="Arial" panose="020B0604020202020204"/>
              </a:rPr>
              <a:t>ООО</a:t>
            </a:r>
            <a:r>
              <a:rPr sz="1050" b="1" spc="-60" dirty="0">
                <a:latin typeface="Montserrat" panose="00000500000000000000" pitchFamily="2" charset="-52"/>
                <a:cs typeface="Arial" panose="020B0604020202020204"/>
              </a:rPr>
              <a:t> </a:t>
            </a:r>
            <a:r>
              <a:rPr sz="1050" b="1" spc="-5" dirty="0">
                <a:latin typeface="Montserrat" panose="00000500000000000000" pitchFamily="2" charset="-52"/>
                <a:cs typeface="Arial" panose="020B0604020202020204"/>
              </a:rPr>
              <a:t>«Титан</a:t>
            </a:r>
            <a:r>
              <a:rPr sz="1050" b="1" spc="-30" dirty="0">
                <a:latin typeface="Montserrat" panose="00000500000000000000" pitchFamily="2" charset="-52"/>
                <a:cs typeface="Arial" panose="020B0604020202020204"/>
              </a:rPr>
              <a:t> </a:t>
            </a:r>
            <a:r>
              <a:rPr sz="1050" b="1" dirty="0">
                <a:latin typeface="Montserrat" panose="00000500000000000000" pitchFamily="2" charset="-52"/>
                <a:cs typeface="Arial" panose="020B0604020202020204"/>
              </a:rPr>
              <a:t>Технолоджи </a:t>
            </a:r>
            <a:r>
              <a:rPr sz="1050" b="1" spc="-275" dirty="0">
                <a:latin typeface="Montserrat" panose="00000500000000000000" pitchFamily="2" charset="-52"/>
                <a:cs typeface="Arial" panose="020B0604020202020204"/>
              </a:rPr>
              <a:t> </a:t>
            </a:r>
            <a:r>
              <a:rPr sz="1050" b="1" spc="-5" dirty="0">
                <a:latin typeface="Montserrat" panose="00000500000000000000" pitchFamily="2" charset="-52"/>
                <a:cs typeface="Arial" panose="020B0604020202020204"/>
              </a:rPr>
              <a:t>Пайплайн»</a:t>
            </a:r>
            <a:endParaRPr sz="1050" dirty="0">
              <a:latin typeface="Montserrat" panose="00000500000000000000" pitchFamily="2" charset="-52"/>
              <a:cs typeface="Arial" panose="020B0604020202020204"/>
            </a:endParaRPr>
          </a:p>
        </p:txBody>
      </p:sp>
      <p:sp>
        <p:nvSpPr>
          <p:cNvPr id="26" name="object 25"/>
          <p:cNvSpPr txBox="1"/>
          <p:nvPr/>
        </p:nvSpPr>
        <p:spPr>
          <a:xfrm>
            <a:off x="3392172" y="4512501"/>
            <a:ext cx="3299981" cy="115608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1115">
              <a:lnSpc>
                <a:spcPct val="100000"/>
              </a:lnSpc>
              <a:spcBef>
                <a:spcPts val="95"/>
              </a:spcBef>
            </a:pPr>
            <a:r>
              <a:rPr sz="1050" dirty="0">
                <a:latin typeface="Montserrat" panose="00000500000000000000" pitchFamily="2" charset="-52"/>
                <a:cs typeface="Arial MT"/>
              </a:rPr>
              <a:t>Производство трубопроводов </a:t>
            </a:r>
            <a:r>
              <a:rPr sz="1050" dirty="0" err="1">
                <a:latin typeface="Montserrat" panose="00000500000000000000" pitchFamily="2" charset="-52"/>
                <a:cs typeface="Arial MT"/>
              </a:rPr>
              <a:t>высокого</a:t>
            </a:r>
            <a:r>
              <a:rPr sz="1050" dirty="0">
                <a:latin typeface="Montserrat" panose="00000500000000000000" pitchFamily="2" charset="-52"/>
                <a:cs typeface="Arial MT"/>
              </a:rPr>
              <a:t>  </a:t>
            </a:r>
            <a:r>
              <a:rPr lang="en-US" sz="1050" dirty="0">
                <a:latin typeface="Montserrat" panose="00000500000000000000" pitchFamily="2" charset="-52"/>
                <a:cs typeface="Arial MT"/>
              </a:rPr>
              <a:t/>
            </a:r>
            <a:br>
              <a:rPr lang="en-US" sz="1050" dirty="0">
                <a:latin typeface="Montserrat" panose="00000500000000000000" pitchFamily="2" charset="-52"/>
                <a:cs typeface="Arial MT"/>
              </a:rPr>
            </a:br>
            <a:r>
              <a:rPr sz="1050" dirty="0">
                <a:latin typeface="Montserrat" panose="00000500000000000000" pitchFamily="2" charset="-52"/>
                <a:cs typeface="Arial MT"/>
              </a:rPr>
              <a:t>и низкого давления, </a:t>
            </a:r>
            <a:r>
              <a:rPr sz="1050" dirty="0" err="1">
                <a:latin typeface="Montserrat" panose="00000500000000000000" pitchFamily="2" charset="-52"/>
                <a:cs typeface="Arial MT"/>
              </a:rPr>
              <a:t>строительных</a:t>
            </a:r>
            <a:r>
              <a:rPr sz="1050" dirty="0">
                <a:latin typeface="Montserrat" panose="00000500000000000000" pitchFamily="2" charset="-52"/>
                <a:cs typeface="Arial MT"/>
              </a:rPr>
              <a:t> </a:t>
            </a:r>
            <a:r>
              <a:rPr lang="en-US" sz="1050" dirty="0">
                <a:latin typeface="Montserrat" panose="00000500000000000000" pitchFamily="2" charset="-52"/>
                <a:cs typeface="Arial MT"/>
              </a:rPr>
              <a:t/>
            </a:r>
            <a:br>
              <a:rPr lang="en-US" sz="1050" dirty="0">
                <a:latin typeface="Montserrat" panose="00000500000000000000" pitchFamily="2" charset="-52"/>
                <a:cs typeface="Arial MT"/>
              </a:rPr>
            </a:br>
            <a:r>
              <a:rPr sz="1050" dirty="0">
                <a:latin typeface="Montserrat" panose="00000500000000000000" pitchFamily="2" charset="-52"/>
                <a:cs typeface="Arial MT"/>
              </a:rPr>
              <a:t>и  технологических металлоконструкций,  оборудования и емкостей различного  назначения, деталей и </a:t>
            </a:r>
            <a:r>
              <a:rPr sz="1050" dirty="0" err="1">
                <a:latin typeface="Montserrat" panose="00000500000000000000" pitchFamily="2" charset="-52"/>
                <a:cs typeface="Arial MT"/>
              </a:rPr>
              <a:t>узлов</a:t>
            </a:r>
            <a:r>
              <a:rPr sz="1050" dirty="0">
                <a:latin typeface="Montserrat" panose="00000500000000000000" pitchFamily="2" charset="-52"/>
                <a:cs typeface="Arial MT"/>
              </a:rPr>
              <a:t> </a:t>
            </a:r>
            <a:r>
              <a:rPr sz="1050" dirty="0" err="1">
                <a:latin typeface="Montserrat" panose="00000500000000000000" pitchFamily="2" charset="-52"/>
                <a:cs typeface="Arial MT"/>
              </a:rPr>
              <a:t>технологических</a:t>
            </a:r>
            <a:r>
              <a:rPr sz="1050" dirty="0">
                <a:latin typeface="Montserrat" panose="00000500000000000000" pitchFamily="2" charset="-52"/>
                <a:cs typeface="Arial MT"/>
              </a:rPr>
              <a:t> </a:t>
            </a:r>
            <a:r>
              <a:rPr sz="1050" dirty="0" err="1">
                <a:latin typeface="Montserrat" panose="00000500000000000000" pitchFamily="2" charset="-52"/>
                <a:cs typeface="Arial MT"/>
              </a:rPr>
              <a:t>трубопроводов</a:t>
            </a:r>
            <a:r>
              <a:rPr lang="en-US" sz="1050" dirty="0">
                <a:latin typeface="Montserrat" panose="00000500000000000000" pitchFamily="2" charset="-52"/>
                <a:cs typeface="Arial MT"/>
              </a:rPr>
              <a:t> </a:t>
            </a:r>
            <a:r>
              <a:rPr sz="1050" dirty="0" err="1">
                <a:latin typeface="Montserrat" panose="00000500000000000000" pitchFamily="2" charset="-52"/>
                <a:cs typeface="Arial MT"/>
              </a:rPr>
              <a:t>из</a:t>
            </a:r>
            <a:r>
              <a:rPr sz="1050" dirty="0">
                <a:latin typeface="Montserrat" panose="00000500000000000000" pitchFamily="2" charset="-52"/>
                <a:cs typeface="Arial MT"/>
              </a:rPr>
              <a:t> </a:t>
            </a:r>
            <a:r>
              <a:rPr sz="1050" dirty="0" err="1">
                <a:latin typeface="Montserrat" panose="00000500000000000000" pitchFamily="2" charset="-52"/>
                <a:cs typeface="Arial MT"/>
              </a:rPr>
              <a:t>углеродистой</a:t>
            </a:r>
            <a:r>
              <a:rPr sz="1050" dirty="0">
                <a:latin typeface="Montserrat" panose="00000500000000000000" pitchFamily="2" charset="-52"/>
                <a:cs typeface="Arial MT"/>
              </a:rPr>
              <a:t> </a:t>
            </a:r>
            <a:endParaRPr lang="en-US" sz="1050" dirty="0">
              <a:latin typeface="Montserrat" panose="00000500000000000000" pitchFamily="2" charset="-52"/>
              <a:cs typeface="Arial MT"/>
            </a:endParaRPr>
          </a:p>
          <a:p>
            <a:pPr marL="12700" marR="31115">
              <a:lnSpc>
                <a:spcPct val="100000"/>
              </a:lnSpc>
              <a:spcBef>
                <a:spcPts val="95"/>
              </a:spcBef>
            </a:pPr>
            <a:r>
              <a:rPr sz="1050" dirty="0">
                <a:latin typeface="Montserrat" panose="00000500000000000000" pitchFamily="2" charset="-52"/>
                <a:cs typeface="Arial MT"/>
              </a:rPr>
              <a:t>и </a:t>
            </a:r>
            <a:r>
              <a:rPr sz="1050" dirty="0" err="1">
                <a:latin typeface="Montserrat" panose="00000500000000000000" pitchFamily="2" charset="-52"/>
                <a:cs typeface="Arial MT"/>
              </a:rPr>
              <a:t>нержавеющей</a:t>
            </a:r>
            <a:r>
              <a:rPr sz="1050" dirty="0">
                <a:latin typeface="Montserrat" panose="00000500000000000000" pitchFamily="2" charset="-52"/>
                <a:cs typeface="Arial MT"/>
              </a:rPr>
              <a:t> </a:t>
            </a:r>
            <a:r>
              <a:rPr sz="1050" dirty="0" err="1">
                <a:latin typeface="Montserrat" panose="00000500000000000000" pitchFamily="2" charset="-52"/>
                <a:cs typeface="Arial MT"/>
              </a:rPr>
              <a:t>стали</a:t>
            </a:r>
            <a:endParaRPr sz="1050" dirty="0">
              <a:latin typeface="Montserrat" panose="00000500000000000000" pitchFamily="2" charset="-52"/>
              <a:cs typeface="Arial MT"/>
            </a:endParaRPr>
          </a:p>
        </p:txBody>
      </p:sp>
      <p:pic>
        <p:nvPicPr>
          <p:cNvPr id="29" name="object 2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91982" y="4596333"/>
            <a:ext cx="106679" cy="108203"/>
          </a:xfrm>
          <a:prstGeom prst="rect">
            <a:avLst/>
          </a:prstGeom>
        </p:spPr>
      </p:pic>
      <p:sp>
        <p:nvSpPr>
          <p:cNvPr id="30" name="object 29"/>
          <p:cNvSpPr/>
          <p:nvPr/>
        </p:nvSpPr>
        <p:spPr>
          <a:xfrm>
            <a:off x="7797351" y="4653894"/>
            <a:ext cx="1069307" cy="570772"/>
          </a:xfrm>
          <a:custGeom>
            <a:avLst/>
            <a:gdLst>
              <a:gd name="connsiteX0" fmla="*/ 0 w 843164"/>
              <a:gd name="connsiteY0" fmla="*/ 0 h 157169"/>
              <a:gd name="connsiteX1" fmla="*/ 843164 w 843164"/>
              <a:gd name="connsiteY1" fmla="*/ 157169 h 157169"/>
              <a:gd name="connsiteX0-1" fmla="*/ 0 w 1069306"/>
              <a:gd name="connsiteY0-2" fmla="*/ 578646 h 586878"/>
              <a:gd name="connsiteX1-3" fmla="*/ 1069306 w 1069306"/>
              <a:gd name="connsiteY1-4" fmla="*/ 8233 h 586878"/>
              <a:gd name="connsiteX0-5" fmla="*/ 0 w 1069306"/>
              <a:gd name="connsiteY0-6" fmla="*/ 580122 h 580122"/>
              <a:gd name="connsiteX1-7" fmla="*/ 1069306 w 1069306"/>
              <a:gd name="connsiteY1-8" fmla="*/ 9709 h 580122"/>
              <a:gd name="connsiteX0-9" fmla="*/ 0 w 1069306"/>
              <a:gd name="connsiteY0-10" fmla="*/ 570768 h 570768"/>
              <a:gd name="connsiteX1-11" fmla="*/ 1069306 w 1069306"/>
              <a:gd name="connsiteY1-12" fmla="*/ 355 h 5707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69306" h="570768">
                <a:moveTo>
                  <a:pt x="0" y="570768"/>
                </a:moveTo>
                <a:cubicBezTo>
                  <a:pt x="81133" y="537946"/>
                  <a:pt x="1027503" y="-15984"/>
                  <a:pt x="1069306" y="355"/>
                </a:cubicBezTo>
              </a:path>
            </a:pathLst>
          </a:custGeom>
          <a:ln w="6096">
            <a:solidFill>
              <a:srgbClr val="153E9B"/>
            </a:solidFill>
            <a:prstDash val="sysDot"/>
          </a:ln>
        </p:spPr>
        <p:txBody>
          <a:bodyPr wrap="square" lIns="0" tIns="0" rIns="0" bIns="0" rtlCol="0"/>
          <a:lstStyle/>
          <a:p>
            <a:endParaRPr>
              <a:latin typeface="Montserrat" panose="00000500000000000000" pitchFamily="2" charset="-52"/>
            </a:endParaRPr>
          </a:p>
        </p:txBody>
      </p:sp>
      <p:pic>
        <p:nvPicPr>
          <p:cNvPr id="31" name="object 3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631706" y="2948890"/>
            <a:ext cx="106679" cy="108203"/>
          </a:xfrm>
          <a:prstGeom prst="rect">
            <a:avLst/>
          </a:prstGeom>
        </p:spPr>
      </p:pic>
      <p:sp>
        <p:nvSpPr>
          <p:cNvPr id="32" name="object 31"/>
          <p:cNvSpPr/>
          <p:nvPr/>
        </p:nvSpPr>
        <p:spPr>
          <a:xfrm>
            <a:off x="8343926" y="1504137"/>
            <a:ext cx="1287780" cy="1455420"/>
          </a:xfrm>
          <a:custGeom>
            <a:avLst/>
            <a:gdLst/>
            <a:ahLst/>
            <a:cxnLst/>
            <a:rect l="l" t="t" r="r" b="b"/>
            <a:pathLst>
              <a:path w="1287779" h="1455420">
                <a:moveTo>
                  <a:pt x="0" y="0"/>
                </a:moveTo>
                <a:lnTo>
                  <a:pt x="1287779" y="1455419"/>
                </a:lnTo>
              </a:path>
            </a:pathLst>
          </a:custGeom>
          <a:ln w="6096">
            <a:solidFill>
              <a:srgbClr val="153E9B"/>
            </a:solidFill>
            <a:prstDash val="sysDot"/>
          </a:ln>
        </p:spPr>
        <p:txBody>
          <a:bodyPr wrap="square" lIns="0" tIns="0" rIns="0" bIns="0" rtlCol="0"/>
          <a:lstStyle/>
          <a:p>
            <a:endParaRPr>
              <a:latin typeface="Montserrat" panose="00000500000000000000" pitchFamily="2" charset="-52"/>
            </a:endParaRPr>
          </a:p>
        </p:txBody>
      </p:sp>
      <p:pic>
        <p:nvPicPr>
          <p:cNvPr id="37" name="object 3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646946" y="3136342"/>
            <a:ext cx="108203" cy="106679"/>
          </a:xfrm>
          <a:prstGeom prst="rect">
            <a:avLst/>
          </a:prstGeom>
        </p:spPr>
      </p:pic>
      <p:sp>
        <p:nvSpPr>
          <p:cNvPr id="38" name="object 37"/>
          <p:cNvSpPr/>
          <p:nvPr/>
        </p:nvSpPr>
        <p:spPr>
          <a:xfrm>
            <a:off x="8199146" y="2439874"/>
            <a:ext cx="1480185" cy="737870"/>
          </a:xfrm>
          <a:custGeom>
            <a:avLst/>
            <a:gdLst/>
            <a:ahLst/>
            <a:cxnLst/>
            <a:rect l="l" t="t" r="r" b="b"/>
            <a:pathLst>
              <a:path w="1480184" h="737870">
                <a:moveTo>
                  <a:pt x="0" y="0"/>
                </a:moveTo>
                <a:lnTo>
                  <a:pt x="1479803" y="737615"/>
                </a:lnTo>
              </a:path>
            </a:pathLst>
          </a:custGeom>
          <a:ln w="6096">
            <a:solidFill>
              <a:srgbClr val="153E9B"/>
            </a:solidFill>
            <a:prstDash val="sysDot"/>
          </a:ln>
        </p:spPr>
        <p:txBody>
          <a:bodyPr wrap="square" lIns="0" tIns="0" rIns="0" bIns="0" rtlCol="0"/>
          <a:lstStyle/>
          <a:p>
            <a:endParaRPr>
              <a:latin typeface="Montserrat" panose="00000500000000000000" pitchFamily="2" charset="-52"/>
            </a:endParaRPr>
          </a:p>
        </p:txBody>
      </p:sp>
      <p:pic>
        <p:nvPicPr>
          <p:cNvPr id="39" name="object 3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041662" y="3177490"/>
            <a:ext cx="108203" cy="108203"/>
          </a:xfrm>
          <a:prstGeom prst="rect">
            <a:avLst/>
          </a:prstGeom>
        </p:spPr>
      </p:pic>
      <p:sp>
        <p:nvSpPr>
          <p:cNvPr id="40" name="object 39"/>
          <p:cNvSpPr/>
          <p:nvPr/>
        </p:nvSpPr>
        <p:spPr>
          <a:xfrm>
            <a:off x="10102622" y="2439874"/>
            <a:ext cx="1049020" cy="798830"/>
          </a:xfrm>
          <a:custGeom>
            <a:avLst/>
            <a:gdLst/>
            <a:ahLst/>
            <a:cxnLst/>
            <a:rect l="l" t="t" r="r" b="b"/>
            <a:pathLst>
              <a:path w="1049020" h="798829">
                <a:moveTo>
                  <a:pt x="0" y="798576"/>
                </a:moveTo>
                <a:lnTo>
                  <a:pt x="1048512" y="0"/>
                </a:lnTo>
              </a:path>
            </a:pathLst>
          </a:custGeom>
          <a:ln w="6096">
            <a:solidFill>
              <a:srgbClr val="153E9B"/>
            </a:solidFill>
            <a:prstDash val="sysDot"/>
          </a:ln>
        </p:spPr>
        <p:txBody>
          <a:bodyPr wrap="square" lIns="0" tIns="0" rIns="0" bIns="0" rtlCol="0"/>
          <a:lstStyle/>
          <a:p>
            <a:endParaRPr>
              <a:latin typeface="Montserrat" panose="00000500000000000000" pitchFamily="2" charset="-52"/>
            </a:endParaRPr>
          </a:p>
        </p:txBody>
      </p:sp>
      <p:pic>
        <p:nvPicPr>
          <p:cNvPr id="41" name="object 4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555250" y="3259786"/>
            <a:ext cx="108204" cy="108203"/>
          </a:xfrm>
          <a:prstGeom prst="rect">
            <a:avLst/>
          </a:prstGeom>
        </p:spPr>
      </p:pic>
      <p:sp>
        <p:nvSpPr>
          <p:cNvPr id="42" name="object 41"/>
          <p:cNvSpPr/>
          <p:nvPr/>
        </p:nvSpPr>
        <p:spPr>
          <a:xfrm>
            <a:off x="10617543" y="3338907"/>
            <a:ext cx="466725" cy="1275715"/>
          </a:xfrm>
          <a:custGeom>
            <a:avLst/>
            <a:gdLst/>
            <a:ahLst/>
            <a:cxnLst/>
            <a:rect l="l" t="t" r="r" b="b"/>
            <a:pathLst>
              <a:path w="466725" h="1275714">
                <a:moveTo>
                  <a:pt x="0" y="0"/>
                </a:moveTo>
                <a:lnTo>
                  <a:pt x="466343" y="1275588"/>
                </a:lnTo>
              </a:path>
            </a:pathLst>
          </a:custGeom>
          <a:ln w="6096">
            <a:solidFill>
              <a:srgbClr val="153E9B"/>
            </a:solidFill>
            <a:prstDash val="sysDot"/>
          </a:ln>
        </p:spPr>
        <p:txBody>
          <a:bodyPr wrap="square" lIns="0" tIns="0" rIns="0" bIns="0" rtlCol="0"/>
          <a:lstStyle/>
          <a:p>
            <a:endParaRPr>
              <a:latin typeface="Montserrat" panose="00000500000000000000" pitchFamily="2" charset="-52"/>
            </a:endParaRPr>
          </a:p>
        </p:txBody>
      </p:sp>
      <p:pic>
        <p:nvPicPr>
          <p:cNvPr id="43" name="object 4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020582" y="4506418"/>
            <a:ext cx="108203" cy="108204"/>
          </a:xfrm>
          <a:prstGeom prst="rect">
            <a:avLst/>
          </a:prstGeom>
        </p:spPr>
      </p:pic>
      <p:sp>
        <p:nvSpPr>
          <p:cNvPr id="44" name="object 43"/>
          <p:cNvSpPr/>
          <p:nvPr/>
        </p:nvSpPr>
        <p:spPr>
          <a:xfrm>
            <a:off x="8984990" y="4558233"/>
            <a:ext cx="83820" cy="1211580"/>
          </a:xfrm>
          <a:custGeom>
            <a:avLst/>
            <a:gdLst/>
            <a:ahLst/>
            <a:cxnLst/>
            <a:rect l="l" t="t" r="r" b="b"/>
            <a:pathLst>
              <a:path w="83820" h="1211579">
                <a:moveTo>
                  <a:pt x="83820" y="0"/>
                </a:moveTo>
                <a:lnTo>
                  <a:pt x="0" y="1211580"/>
                </a:lnTo>
              </a:path>
            </a:pathLst>
          </a:custGeom>
          <a:ln w="6096">
            <a:solidFill>
              <a:srgbClr val="153E9B"/>
            </a:solidFill>
            <a:prstDash val="sysDot"/>
          </a:ln>
        </p:spPr>
        <p:txBody>
          <a:bodyPr wrap="square" lIns="0" tIns="0" rIns="0" bIns="0" rtlCol="0"/>
          <a:lstStyle/>
          <a:p>
            <a:endParaRPr>
              <a:latin typeface="Montserrat" panose="00000500000000000000" pitchFamily="2" charset="-52"/>
            </a:endParaRPr>
          </a:p>
        </p:txBody>
      </p:sp>
      <p:pic>
        <p:nvPicPr>
          <p:cNvPr id="45" name="object 4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624086" y="3218638"/>
            <a:ext cx="108203" cy="108203"/>
          </a:xfrm>
          <a:prstGeom prst="rect">
            <a:avLst/>
          </a:prstGeom>
        </p:spPr>
      </p:pic>
      <p:sp>
        <p:nvSpPr>
          <p:cNvPr id="46" name="object 45"/>
          <p:cNvSpPr/>
          <p:nvPr/>
        </p:nvSpPr>
        <p:spPr>
          <a:xfrm>
            <a:off x="8776693" y="3111464"/>
            <a:ext cx="879398" cy="149843"/>
          </a:xfrm>
          <a:custGeom>
            <a:avLst/>
            <a:gdLst>
              <a:gd name="connsiteX0" fmla="*/ 0 w 879397"/>
              <a:gd name="connsiteY0" fmla="*/ 0 h 149843"/>
              <a:gd name="connsiteX1" fmla="*/ 879397 w 879397"/>
              <a:gd name="connsiteY1" fmla="*/ 149843 h 14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9397" h="149843">
                <a:moveTo>
                  <a:pt x="0" y="0"/>
                </a:moveTo>
                <a:cubicBezTo>
                  <a:pt x="532384" y="105664"/>
                  <a:pt x="347013" y="44179"/>
                  <a:pt x="879397" y="149843"/>
                </a:cubicBezTo>
              </a:path>
            </a:pathLst>
          </a:custGeom>
          <a:ln w="6096">
            <a:solidFill>
              <a:srgbClr val="153E9B"/>
            </a:solidFill>
            <a:prstDash val="sysDot"/>
          </a:ln>
        </p:spPr>
        <p:txBody>
          <a:bodyPr wrap="square" lIns="0" tIns="0" rIns="0" bIns="0" rtlCol="0"/>
          <a:lstStyle/>
          <a:p>
            <a:endParaRPr>
              <a:latin typeface="Montserrat" panose="00000500000000000000" pitchFamily="2" charset="-52"/>
            </a:endParaRPr>
          </a:p>
        </p:txBody>
      </p:sp>
      <p:sp>
        <p:nvSpPr>
          <p:cNvPr id="51" name="Shape 293"/>
          <p:cNvSpPr/>
          <p:nvPr/>
        </p:nvSpPr>
        <p:spPr>
          <a:xfrm>
            <a:off x="3285982" y="1267495"/>
            <a:ext cx="0" cy="4401092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0">
            <a:scrgbClr r="0" g="0" b="0"/>
          </a:lnRef>
          <a:fillRef idx="0">
            <a:schemeClr val="accent1"/>
          </a:fillRef>
          <a:effectRef idx="0">
            <a:scrgbClr r="0" g="0" b="0"/>
          </a:effectRef>
          <a:fontRef idx="none"/>
        </p:style>
      </p:sp>
      <p:grpSp>
        <p:nvGrpSpPr>
          <p:cNvPr id="33" name="Группа 32"/>
          <p:cNvGrpSpPr/>
          <p:nvPr/>
        </p:nvGrpSpPr>
        <p:grpSpPr>
          <a:xfrm>
            <a:off x="626826" y="1957317"/>
            <a:ext cx="5904277" cy="2476762"/>
            <a:chOff x="626826" y="1957317"/>
            <a:chExt cx="5309155" cy="2476762"/>
          </a:xfrm>
        </p:grpSpPr>
        <p:sp>
          <p:nvSpPr>
            <p:cNvPr id="52" name="Shape 312"/>
            <p:cNvSpPr/>
            <p:nvPr/>
          </p:nvSpPr>
          <p:spPr>
            <a:xfrm>
              <a:off x="626826" y="1957317"/>
              <a:ext cx="5309155" cy="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0">
              <a:scrgbClr r="0" g="0" b="0"/>
            </a:lnRef>
            <a:fillRef idx="0">
              <a:schemeClr val="accent1"/>
            </a:fillRef>
            <a:effectRef idx="0">
              <a:scrgbClr r="0" g="0" b="0"/>
            </a:effectRef>
            <a:fontRef idx="none"/>
          </p:style>
        </p:sp>
        <p:sp>
          <p:nvSpPr>
            <p:cNvPr id="53" name="Shape 312"/>
            <p:cNvSpPr/>
            <p:nvPr/>
          </p:nvSpPr>
          <p:spPr>
            <a:xfrm>
              <a:off x="626826" y="2432464"/>
              <a:ext cx="5309155" cy="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0">
              <a:scrgbClr r="0" g="0" b="0"/>
            </a:lnRef>
            <a:fillRef idx="0">
              <a:schemeClr val="accent1"/>
            </a:fillRef>
            <a:effectRef idx="0">
              <a:scrgbClr r="0" g="0" b="0"/>
            </a:effectRef>
            <a:fontRef idx="none"/>
          </p:style>
        </p:sp>
        <p:sp>
          <p:nvSpPr>
            <p:cNvPr id="54" name="Shape 312"/>
            <p:cNvSpPr/>
            <p:nvPr/>
          </p:nvSpPr>
          <p:spPr>
            <a:xfrm>
              <a:off x="626826" y="2871791"/>
              <a:ext cx="5309155" cy="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0">
              <a:scrgbClr r="0" g="0" b="0"/>
            </a:lnRef>
            <a:fillRef idx="0">
              <a:schemeClr val="accent1"/>
            </a:fillRef>
            <a:effectRef idx="0">
              <a:scrgbClr r="0" g="0" b="0"/>
            </a:effectRef>
            <a:fontRef idx="none"/>
          </p:style>
        </p:sp>
        <p:sp>
          <p:nvSpPr>
            <p:cNvPr id="55" name="Shape 312"/>
            <p:cNvSpPr/>
            <p:nvPr/>
          </p:nvSpPr>
          <p:spPr>
            <a:xfrm>
              <a:off x="626826" y="3305730"/>
              <a:ext cx="5309155" cy="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0">
              <a:scrgbClr r="0" g="0" b="0"/>
            </a:lnRef>
            <a:fillRef idx="0">
              <a:schemeClr val="accent1"/>
            </a:fillRef>
            <a:effectRef idx="0">
              <a:scrgbClr r="0" g="0" b="0"/>
            </a:effectRef>
            <a:fontRef idx="none"/>
          </p:style>
        </p:sp>
        <p:sp>
          <p:nvSpPr>
            <p:cNvPr id="56" name="Shape 312"/>
            <p:cNvSpPr/>
            <p:nvPr/>
          </p:nvSpPr>
          <p:spPr>
            <a:xfrm>
              <a:off x="626826" y="3767990"/>
              <a:ext cx="5309155" cy="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0">
              <a:scrgbClr r="0" g="0" b="0"/>
            </a:lnRef>
            <a:fillRef idx="0">
              <a:schemeClr val="accent1"/>
            </a:fillRef>
            <a:effectRef idx="0">
              <a:scrgbClr r="0" g="0" b="0"/>
            </a:effectRef>
            <a:fontRef idx="none"/>
          </p:style>
        </p:sp>
        <p:sp>
          <p:nvSpPr>
            <p:cNvPr id="57" name="Shape 312"/>
            <p:cNvSpPr/>
            <p:nvPr/>
          </p:nvSpPr>
          <p:spPr>
            <a:xfrm>
              <a:off x="626826" y="4085883"/>
              <a:ext cx="5309155" cy="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0">
              <a:scrgbClr r="0" g="0" b="0"/>
            </a:lnRef>
            <a:fillRef idx="0">
              <a:schemeClr val="accent1"/>
            </a:fillRef>
            <a:effectRef idx="0">
              <a:scrgbClr r="0" g="0" b="0"/>
            </a:effectRef>
            <a:fontRef idx="none"/>
          </p:style>
        </p:sp>
        <p:sp>
          <p:nvSpPr>
            <p:cNvPr id="58" name="Shape 312"/>
            <p:cNvSpPr/>
            <p:nvPr/>
          </p:nvSpPr>
          <p:spPr>
            <a:xfrm>
              <a:off x="626826" y="4434079"/>
              <a:ext cx="5309155" cy="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0">
              <a:scrgbClr r="0" g="0" b="0"/>
            </a:lnRef>
            <a:fillRef idx="0">
              <a:schemeClr val="accent1"/>
            </a:fillRef>
            <a:effectRef idx="0">
              <a:scrgbClr r="0" g="0" b="0"/>
            </a:effectRef>
            <a:fontRef idx="none"/>
          </p:style>
        </p:sp>
      </p:grpSp>
      <p:pic>
        <p:nvPicPr>
          <p:cNvPr id="5" name="Изображение 4"/>
          <p:cNvPicPr/>
          <p:nvPr/>
        </p:nvPicPr>
        <p:blipFill>
          <a:blip r:embed="rId14"/>
          <a:stretch>
            <a:fillRect/>
          </a:stretch>
        </p:blipFill>
        <p:spPr>
          <a:xfrm>
            <a:off x="7788428" y="902335"/>
            <a:ext cx="634365" cy="628650"/>
          </a:xfrm>
          <a:prstGeom prst="rect">
            <a:avLst/>
          </a:prstGeom>
        </p:spPr>
      </p:pic>
      <p:pic>
        <p:nvPicPr>
          <p:cNvPr id="15" name="Изображение 14"/>
          <p:cNvPicPr/>
          <p:nvPr/>
        </p:nvPicPr>
        <p:blipFill>
          <a:blip r:embed="rId15"/>
          <a:stretch>
            <a:fillRect/>
          </a:stretch>
        </p:blipFill>
        <p:spPr>
          <a:xfrm>
            <a:off x="11188218" y="1971040"/>
            <a:ext cx="666115" cy="738505"/>
          </a:xfrm>
          <a:prstGeom prst="rect">
            <a:avLst/>
          </a:prstGeom>
        </p:spPr>
      </p:pic>
      <p:pic>
        <p:nvPicPr>
          <p:cNvPr id="59" name="Изображение 58"/>
          <p:cNvPicPr/>
          <p:nvPr/>
        </p:nvPicPr>
        <p:blipFill>
          <a:blip r:embed="rId16"/>
          <a:stretch>
            <a:fillRect/>
          </a:stretch>
        </p:blipFill>
        <p:spPr>
          <a:xfrm>
            <a:off x="8690128" y="5797550"/>
            <a:ext cx="449580" cy="455295"/>
          </a:xfrm>
          <a:prstGeom prst="rect">
            <a:avLst/>
          </a:prstGeom>
        </p:spPr>
      </p:pic>
      <p:grpSp>
        <p:nvGrpSpPr>
          <p:cNvPr id="62" name="Группа 61"/>
          <p:cNvGrpSpPr/>
          <p:nvPr/>
        </p:nvGrpSpPr>
        <p:grpSpPr>
          <a:xfrm>
            <a:off x="7089293" y="5045710"/>
            <a:ext cx="725170" cy="893445"/>
            <a:chOff x="10233" y="7946"/>
            <a:chExt cx="1142" cy="1407"/>
          </a:xfrm>
        </p:grpSpPr>
        <p:pic>
          <p:nvPicPr>
            <p:cNvPr id="60" name="Изображение 59"/>
            <p:cNvPicPr/>
            <p:nvPr/>
          </p:nvPicPr>
          <p:blipFill>
            <a:blip r:embed="rId17"/>
            <a:stretch>
              <a:fillRect/>
            </a:stretch>
          </p:blipFill>
          <p:spPr>
            <a:xfrm>
              <a:off x="10280" y="7946"/>
              <a:ext cx="1019" cy="1302"/>
            </a:xfrm>
            <a:prstGeom prst="rect">
              <a:avLst/>
            </a:prstGeom>
          </p:spPr>
        </p:pic>
        <p:sp>
          <p:nvSpPr>
            <p:cNvPr id="61" name="Прямоугольник 60"/>
            <p:cNvSpPr/>
            <p:nvPr/>
          </p:nvSpPr>
          <p:spPr>
            <a:xfrm>
              <a:off x="10233" y="9067"/>
              <a:ext cx="1142" cy="2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/>
            </a:p>
          </p:txBody>
        </p:sp>
      </p:grpSp>
      <p:pic>
        <p:nvPicPr>
          <p:cNvPr id="64" name="Изображение 63" descr="cropped-лого_1-капля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82638" y="2875915"/>
            <a:ext cx="1507490" cy="301625"/>
          </a:xfrm>
          <a:prstGeom prst="rect">
            <a:avLst/>
          </a:prstGeom>
        </p:spPr>
      </p:pic>
      <p:pic>
        <p:nvPicPr>
          <p:cNvPr id="65" name="Изображение 64" descr="logo__ru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93688" y="2099310"/>
            <a:ext cx="1670050" cy="32448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68" y="1115274"/>
            <a:ext cx="5421505" cy="5421505"/>
          </a:xfrm>
          <a:prstGeom prst="rect">
            <a:avLst/>
          </a:prstGeom>
        </p:spPr>
      </p:pic>
      <p:sp>
        <p:nvSpPr>
          <p:cNvPr id="5" name="Прямоугольник: один усеченный угол 4"/>
          <p:cNvSpPr/>
          <p:nvPr/>
        </p:nvSpPr>
        <p:spPr>
          <a:xfrm>
            <a:off x="6643152" y="1280160"/>
            <a:ext cx="4923374" cy="4541520"/>
          </a:xfrm>
          <a:prstGeom prst="snip1Rect">
            <a:avLst>
              <a:gd name="adj" fmla="val 19586"/>
            </a:avLst>
          </a:prstGeom>
          <a:solidFill>
            <a:srgbClr val="12AA9E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21970" y="240665"/>
            <a:ext cx="10515600" cy="9239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2800" dirty="0">
                <a:latin typeface="Tektur" pitchFamily="2" charset="0"/>
              </a:rPr>
              <a:t>Промышленность Сосновоборского городского </a:t>
            </a:r>
            <a:br>
              <a:rPr lang="ru-RU" sz="2800" dirty="0">
                <a:latin typeface="Tektur" pitchFamily="2" charset="0"/>
              </a:rPr>
            </a:br>
            <a:r>
              <a:rPr lang="ru-RU" sz="2800" dirty="0">
                <a:latin typeface="Tektur" pitchFamily="2" charset="0"/>
              </a:rPr>
              <a:t>округа – 2024</a:t>
            </a:r>
            <a:br>
              <a:rPr lang="ru-RU" sz="2800" dirty="0">
                <a:latin typeface="Tektur" pitchFamily="2" charset="0"/>
              </a:rPr>
            </a:br>
            <a:endParaRPr lang="ru-RU" sz="2800" dirty="0">
              <a:latin typeface="Tektur" pitchFamily="2" charset="0"/>
            </a:endParaRPr>
          </a:p>
        </p:txBody>
      </p:sp>
      <p:sp>
        <p:nvSpPr>
          <p:cNvPr id="54" name="Прямоугольник 53"/>
          <p:cNvSpPr/>
          <p:nvPr/>
        </p:nvSpPr>
        <p:spPr bwMode="auto">
          <a:xfrm>
            <a:off x="2376548" y="1203543"/>
            <a:ext cx="780565" cy="459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264281"/>
              </a:buClr>
              <a:buSzPct val="130000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ektur" pitchFamily="2" charset="0"/>
                <a:cs typeface="Arial" panose="020B0604020202020204" pitchFamily="34" charset="0"/>
              </a:rPr>
              <a:t>0,9%</a:t>
            </a:r>
            <a:endParaRPr lang="ru-RU" b="1" dirty="0">
              <a:latin typeface="Tektur" pitchFamily="2" charset="0"/>
              <a:cs typeface="Arial" panose="020B0604020202020204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 bwMode="auto">
          <a:xfrm>
            <a:off x="3083109" y="1191363"/>
            <a:ext cx="780565" cy="459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264281"/>
              </a:buClr>
              <a:buSzPct val="130000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ektur" pitchFamily="2" charset="0"/>
                <a:cs typeface="Arial" panose="020B0604020202020204" pitchFamily="34" charset="0"/>
              </a:rPr>
              <a:t>0,2%</a:t>
            </a:r>
            <a:endParaRPr lang="ru-RU" b="1" dirty="0">
              <a:latin typeface="Tektur" pitchFamily="2" charset="0"/>
              <a:cs typeface="Arial" panose="020B0604020202020204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 flipV="1">
            <a:off x="3138117" y="1604079"/>
            <a:ext cx="72222" cy="260882"/>
          </a:xfrm>
          <a:prstGeom prst="line">
            <a:avLst/>
          </a:prstGeom>
          <a:ln>
            <a:solidFill>
              <a:srgbClr val="12AA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3136335" y="1603915"/>
            <a:ext cx="466577" cy="0"/>
          </a:xfrm>
          <a:prstGeom prst="line">
            <a:avLst/>
          </a:prstGeom>
          <a:ln>
            <a:solidFill>
              <a:srgbClr val="12AA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 flipV="1">
            <a:off x="2947492" y="1632091"/>
            <a:ext cx="188843" cy="243640"/>
          </a:xfrm>
          <a:prstGeom prst="line">
            <a:avLst/>
          </a:prstGeom>
          <a:ln>
            <a:solidFill>
              <a:srgbClr val="12AA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>
            <a:off x="2480915" y="1632091"/>
            <a:ext cx="466577" cy="0"/>
          </a:xfrm>
          <a:prstGeom prst="line">
            <a:avLst/>
          </a:prstGeom>
          <a:ln>
            <a:solidFill>
              <a:srgbClr val="12AA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7" t="36434" r="4606"/>
          <a:stretch>
            <a:fillRect/>
          </a:stretch>
        </p:blipFill>
        <p:spPr>
          <a:xfrm flipV="1">
            <a:off x="10603060" y="0"/>
            <a:ext cx="1588940" cy="1396181"/>
          </a:xfrm>
          <a:prstGeom prst="rect">
            <a:avLst/>
          </a:prstGeom>
        </p:spPr>
      </p:pic>
      <p:sp>
        <p:nvSpPr>
          <p:cNvPr id="1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26097" y="6487462"/>
            <a:ext cx="14976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Tektur" pitchFamily="2" charset="0"/>
              </a:defRPr>
            </a:lvl1pPr>
          </a:lstStyle>
          <a:p>
            <a:r>
              <a:rPr lang="en-US" dirty="0"/>
              <a:t>lenoblinvest.ru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 bwMode="auto">
          <a:xfrm>
            <a:off x="5059914" y="4755717"/>
            <a:ext cx="1093631" cy="459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264281"/>
              </a:buClr>
              <a:buSzPct val="130000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ektur" pitchFamily="2" charset="0"/>
                <a:cs typeface="Arial" panose="020B0604020202020204" pitchFamily="34" charset="0"/>
              </a:rPr>
              <a:t>92,1%</a:t>
            </a:r>
            <a:endParaRPr lang="ru-RU" b="1" dirty="0">
              <a:latin typeface="Tektur" pitchFamily="2" charset="0"/>
              <a:cs typeface="Arial" panose="020B0604020202020204" pitchFamily="34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4326194" y="5170792"/>
            <a:ext cx="1383305" cy="0"/>
          </a:xfrm>
          <a:prstGeom prst="line">
            <a:avLst/>
          </a:prstGeom>
          <a:ln>
            <a:solidFill>
              <a:srgbClr val="12AA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hape 217"/>
          <p:cNvSpPr/>
          <p:nvPr/>
        </p:nvSpPr>
        <p:spPr>
          <a:xfrm>
            <a:off x="7165196" y="1569343"/>
            <a:ext cx="3727217" cy="738664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lang="ru-RU" sz="1400" dirty="0">
                <a:solidFill>
                  <a:schemeClr val="tx1"/>
                </a:solidFill>
                <a:latin typeface="Montserrat" panose="00000500000000000000" pitchFamily="2" charset="-52"/>
                <a:ea typeface="Arial" panose="020B0604020202020204"/>
                <a:cs typeface="Arial" panose="020B0604020202020204"/>
              </a:rPr>
              <a:t>Обеспечение электрической энергией, газом и паром, кондиционирование воздуха</a:t>
            </a:r>
          </a:p>
        </p:txBody>
      </p:sp>
      <p:sp>
        <p:nvSpPr>
          <p:cNvPr id="32" name="Shape 253"/>
          <p:cNvSpPr/>
          <p:nvPr/>
        </p:nvSpPr>
        <p:spPr>
          <a:xfrm>
            <a:off x="6905737" y="1713749"/>
            <a:ext cx="180708" cy="180707"/>
          </a:xfrm>
          <a:prstGeom prst="ellipse">
            <a:avLst/>
          </a:prstGeom>
          <a:solidFill>
            <a:srgbClr val="3EC6BC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400">
              <a:solidFill>
                <a:schemeClr val="lt1"/>
              </a:solidFill>
              <a:latin typeface="Montserrat" panose="00000500000000000000" pitchFamily="2" charset="-52"/>
            </a:endParaRPr>
          </a:p>
        </p:txBody>
      </p:sp>
      <p:sp>
        <p:nvSpPr>
          <p:cNvPr id="35" name="Shape 257"/>
          <p:cNvSpPr/>
          <p:nvPr/>
        </p:nvSpPr>
        <p:spPr>
          <a:xfrm>
            <a:off x="6905737" y="2632698"/>
            <a:ext cx="180708" cy="180707"/>
          </a:xfrm>
          <a:prstGeom prst="ellipse">
            <a:avLst/>
          </a:prstGeom>
          <a:solidFill>
            <a:srgbClr val="378EDF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400">
              <a:solidFill>
                <a:schemeClr val="lt1"/>
              </a:solidFill>
              <a:latin typeface="Montserrat" panose="00000500000000000000" pitchFamily="2" charset="-52"/>
            </a:endParaRPr>
          </a:p>
        </p:txBody>
      </p:sp>
      <p:sp>
        <p:nvSpPr>
          <p:cNvPr id="36" name="Shape 258"/>
          <p:cNvSpPr/>
          <p:nvPr/>
        </p:nvSpPr>
        <p:spPr>
          <a:xfrm>
            <a:off x="6905737" y="3323629"/>
            <a:ext cx="180708" cy="180707"/>
          </a:xfrm>
          <a:prstGeom prst="ellipse">
            <a:avLst/>
          </a:prstGeom>
          <a:solidFill>
            <a:srgbClr val="A4769D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400">
              <a:solidFill>
                <a:schemeClr val="lt1"/>
              </a:solidFill>
              <a:latin typeface="Montserrat" panose="00000500000000000000" pitchFamily="2" charset="-52"/>
            </a:endParaRPr>
          </a:p>
        </p:txBody>
      </p:sp>
      <p:sp>
        <p:nvSpPr>
          <p:cNvPr id="41" name="Shape 259"/>
          <p:cNvSpPr/>
          <p:nvPr/>
        </p:nvSpPr>
        <p:spPr>
          <a:xfrm>
            <a:off x="6905737" y="3902992"/>
            <a:ext cx="180708" cy="180707"/>
          </a:xfrm>
          <a:prstGeom prst="ellipse">
            <a:avLst/>
          </a:prstGeom>
          <a:solidFill>
            <a:srgbClr val="224AA0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400">
              <a:solidFill>
                <a:schemeClr val="lt1"/>
              </a:solidFill>
              <a:latin typeface="Montserrat" panose="00000500000000000000" pitchFamily="2" charset="-52"/>
            </a:endParaRPr>
          </a:p>
        </p:txBody>
      </p:sp>
      <p:sp>
        <p:nvSpPr>
          <p:cNvPr id="42" name="Shape 260"/>
          <p:cNvSpPr/>
          <p:nvPr/>
        </p:nvSpPr>
        <p:spPr>
          <a:xfrm>
            <a:off x="6905737" y="4363612"/>
            <a:ext cx="180708" cy="18070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400">
              <a:solidFill>
                <a:schemeClr val="lt1"/>
              </a:solidFill>
              <a:latin typeface="Montserrat" panose="00000500000000000000" pitchFamily="2" charset="-52"/>
            </a:endParaRPr>
          </a:p>
        </p:txBody>
      </p:sp>
      <p:sp>
        <p:nvSpPr>
          <p:cNvPr id="47" name="Shape 263"/>
          <p:cNvSpPr/>
          <p:nvPr/>
        </p:nvSpPr>
        <p:spPr>
          <a:xfrm>
            <a:off x="6903476" y="4976583"/>
            <a:ext cx="180708" cy="18070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400">
              <a:solidFill>
                <a:schemeClr val="lt1"/>
              </a:solidFill>
              <a:latin typeface="Montserrat" panose="00000500000000000000" pitchFamily="2" charset="-52"/>
            </a:endParaRPr>
          </a:p>
        </p:txBody>
      </p:sp>
      <p:sp>
        <p:nvSpPr>
          <p:cNvPr id="51" name="Прямоугольник 50"/>
          <p:cNvSpPr/>
          <p:nvPr/>
        </p:nvSpPr>
        <p:spPr bwMode="auto">
          <a:xfrm>
            <a:off x="673974" y="1708789"/>
            <a:ext cx="883592" cy="459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264281"/>
              </a:buClr>
              <a:buSzPct val="130000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ektur" pitchFamily="2" charset="0"/>
                <a:cs typeface="Arial" panose="020B0604020202020204" pitchFamily="34" charset="0"/>
              </a:rPr>
              <a:t>3,5%</a:t>
            </a:r>
            <a:endParaRPr lang="ru-RU" b="1" dirty="0">
              <a:latin typeface="Tektur" pitchFamily="2" charset="0"/>
              <a:cs typeface="Arial" panose="020B0604020202020204" pitchFamily="34" charset="0"/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 flipH="1">
            <a:off x="746067" y="2134931"/>
            <a:ext cx="1698959" cy="0"/>
          </a:xfrm>
          <a:prstGeom prst="line">
            <a:avLst/>
          </a:prstGeom>
          <a:ln>
            <a:solidFill>
              <a:srgbClr val="12AA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рямоугольник 52"/>
          <p:cNvSpPr/>
          <p:nvPr/>
        </p:nvSpPr>
        <p:spPr bwMode="auto">
          <a:xfrm>
            <a:off x="1500627" y="1162625"/>
            <a:ext cx="780565" cy="459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264281"/>
              </a:buClr>
              <a:buSzPct val="130000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ektur" pitchFamily="2" charset="0"/>
                <a:cs typeface="Arial" panose="020B0604020202020204" pitchFamily="34" charset="0"/>
              </a:rPr>
              <a:t>1,3%</a:t>
            </a:r>
            <a:endParaRPr lang="ru-RU" b="1" dirty="0">
              <a:latin typeface="Tektur" pitchFamily="2" charset="0"/>
              <a:cs typeface="Arial" panose="020B0604020202020204" pitchFamily="34" charset="0"/>
            </a:endParaRP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 flipH="1" flipV="1">
            <a:off x="2153962" y="1588720"/>
            <a:ext cx="750866" cy="292928"/>
          </a:xfrm>
          <a:prstGeom prst="line">
            <a:avLst/>
          </a:prstGeom>
          <a:ln>
            <a:solidFill>
              <a:srgbClr val="12AA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H="1">
            <a:off x="1606107" y="1588720"/>
            <a:ext cx="548605" cy="0"/>
          </a:xfrm>
          <a:prstGeom prst="line">
            <a:avLst/>
          </a:prstGeom>
          <a:ln>
            <a:solidFill>
              <a:srgbClr val="12AA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hape 217"/>
          <p:cNvSpPr/>
          <p:nvPr/>
        </p:nvSpPr>
        <p:spPr>
          <a:xfrm>
            <a:off x="7165196" y="2475032"/>
            <a:ext cx="3955088" cy="52322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lang="ru-RU" sz="1400" dirty="0">
                <a:solidFill>
                  <a:schemeClr val="tx1"/>
                </a:solidFill>
                <a:latin typeface="Montserrat" panose="00000500000000000000" pitchFamily="2" charset="-52"/>
                <a:ea typeface="Arial" panose="020B0604020202020204"/>
                <a:cs typeface="Arial" panose="020B0604020202020204"/>
              </a:rPr>
              <a:t>Производство готовых металлических  изделий, кроме машин</a:t>
            </a:r>
          </a:p>
        </p:txBody>
      </p:sp>
      <p:sp>
        <p:nvSpPr>
          <p:cNvPr id="11" name="Shape 217"/>
          <p:cNvSpPr/>
          <p:nvPr/>
        </p:nvSpPr>
        <p:spPr>
          <a:xfrm>
            <a:off x="7165196" y="3165277"/>
            <a:ext cx="3955088" cy="52322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lang="ru-RU" sz="1400" dirty="0">
                <a:solidFill>
                  <a:schemeClr val="tx1"/>
                </a:solidFill>
                <a:latin typeface="Montserrat" panose="00000500000000000000" pitchFamily="2" charset="-52"/>
                <a:ea typeface="Arial" panose="020B0604020202020204"/>
                <a:cs typeface="Arial" panose="020B0604020202020204"/>
              </a:rPr>
              <a:t>Производство машин и оборудования,</a:t>
            </a:r>
          </a:p>
          <a:p>
            <a:pPr marL="0" indent="0" algn="l"/>
            <a:r>
              <a:rPr lang="ru-RU" sz="1400" dirty="0">
                <a:solidFill>
                  <a:schemeClr val="tx1"/>
                </a:solidFill>
                <a:latin typeface="Montserrat" panose="00000500000000000000" pitchFamily="2" charset="-52"/>
                <a:ea typeface="Arial" panose="020B0604020202020204"/>
                <a:cs typeface="Arial" panose="020B0604020202020204"/>
              </a:rPr>
              <a:t>не включенных в другие группировки</a:t>
            </a:r>
          </a:p>
        </p:txBody>
      </p:sp>
      <p:sp>
        <p:nvSpPr>
          <p:cNvPr id="14" name="Shape 217"/>
          <p:cNvSpPr/>
          <p:nvPr/>
        </p:nvSpPr>
        <p:spPr>
          <a:xfrm>
            <a:off x="7165196" y="3855522"/>
            <a:ext cx="3955088" cy="30777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lang="ru-RU" sz="1400" dirty="0">
                <a:solidFill>
                  <a:schemeClr val="tx1"/>
                </a:solidFill>
                <a:latin typeface="Montserrat" panose="00000500000000000000" pitchFamily="2" charset="-52"/>
                <a:ea typeface="Arial" panose="020B0604020202020204"/>
                <a:cs typeface="Arial" panose="020B0604020202020204"/>
              </a:rPr>
              <a:t>Производство прочих готовых изделий</a:t>
            </a:r>
          </a:p>
        </p:txBody>
      </p:sp>
      <p:sp>
        <p:nvSpPr>
          <p:cNvPr id="18" name="Shape 217"/>
          <p:cNvSpPr/>
          <p:nvPr/>
        </p:nvSpPr>
        <p:spPr>
          <a:xfrm>
            <a:off x="7165196" y="4330324"/>
            <a:ext cx="3955088" cy="30777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lang="ru-RU" sz="1400" dirty="0">
                <a:solidFill>
                  <a:schemeClr val="tx1"/>
                </a:solidFill>
                <a:latin typeface="Montserrat" panose="00000500000000000000" pitchFamily="2" charset="-52"/>
                <a:ea typeface="Arial" panose="020B0604020202020204"/>
                <a:cs typeface="Arial" panose="020B0604020202020204"/>
              </a:rPr>
              <a:t>Производство кокса и нефтепродуктов</a:t>
            </a:r>
          </a:p>
        </p:txBody>
      </p:sp>
      <p:sp>
        <p:nvSpPr>
          <p:cNvPr id="28" name="Shape 217"/>
          <p:cNvSpPr/>
          <p:nvPr/>
        </p:nvSpPr>
        <p:spPr>
          <a:xfrm>
            <a:off x="7165196" y="4805128"/>
            <a:ext cx="4112404" cy="52322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lang="ru-RU" sz="1400" dirty="0">
                <a:solidFill>
                  <a:schemeClr val="tx1"/>
                </a:solidFill>
                <a:latin typeface="Montserrat" panose="00000500000000000000" pitchFamily="2" charset="-52"/>
                <a:ea typeface="Arial" panose="020B0604020202020204"/>
                <a:cs typeface="Arial" panose="020B0604020202020204"/>
              </a:rPr>
              <a:t>Производство прочей неметаллической  минеральной продукции</a:t>
            </a:r>
          </a:p>
        </p:txBody>
      </p:sp>
      <p:sp>
        <p:nvSpPr>
          <p:cNvPr id="64" name="Прямоугольник 63"/>
          <p:cNvSpPr/>
          <p:nvPr/>
        </p:nvSpPr>
        <p:spPr bwMode="auto">
          <a:xfrm>
            <a:off x="1365010" y="1471563"/>
            <a:ext cx="780565" cy="459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264281"/>
              </a:buClr>
              <a:buSzPct val="130000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ektur" pitchFamily="2" charset="0"/>
                <a:cs typeface="Arial" panose="020B0604020202020204" pitchFamily="34" charset="0"/>
              </a:rPr>
              <a:t>1,9%</a:t>
            </a:r>
            <a:endParaRPr lang="ru-RU" b="1" dirty="0">
              <a:latin typeface="Tektur" pitchFamily="2" charset="0"/>
              <a:cs typeface="Arial" panose="020B0604020202020204" pitchFamily="34" charset="0"/>
            </a:endParaRPr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 flipH="1" flipV="1">
            <a:off x="2018345" y="1897658"/>
            <a:ext cx="712490" cy="146465"/>
          </a:xfrm>
          <a:prstGeom prst="line">
            <a:avLst/>
          </a:prstGeom>
          <a:ln>
            <a:solidFill>
              <a:srgbClr val="12AA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 flipH="1">
            <a:off x="1470490" y="1897658"/>
            <a:ext cx="548605" cy="0"/>
          </a:xfrm>
          <a:prstGeom prst="line">
            <a:avLst/>
          </a:prstGeom>
          <a:ln>
            <a:solidFill>
              <a:srgbClr val="12AA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low-angle-shot-factory-with-smoke-steam-coming-out-chimneys-captured-sunset"/>
          <p:cNvPicPr>
            <a:picLocks noChangeAspect="1"/>
          </p:cNvPicPr>
          <p:nvPr/>
        </p:nvPicPr>
        <p:blipFill>
          <a:blip r:embed="rId3"/>
          <a:srcRect l="5508" r="8002"/>
          <a:stretch>
            <a:fillRect/>
          </a:stretch>
        </p:blipFill>
        <p:spPr>
          <a:xfrm>
            <a:off x="6406515" y="1402715"/>
            <a:ext cx="5793105" cy="452501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19499" y="241827"/>
            <a:ext cx="10515600" cy="73924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2800" dirty="0">
                <a:latin typeface="Tektur" pitchFamily="2" charset="0"/>
              </a:rPr>
              <a:t>Приоритетные отрасли промышленности </a:t>
            </a:r>
            <a:r>
              <a:rPr lang="en-US" sz="2800" dirty="0">
                <a:latin typeface="Tektur" pitchFamily="2" charset="0"/>
              </a:rPr>
              <a:t/>
            </a:r>
            <a:br>
              <a:rPr lang="en-US" sz="2800" dirty="0">
                <a:latin typeface="Tektur" pitchFamily="2" charset="0"/>
              </a:rPr>
            </a:br>
            <a:r>
              <a:rPr lang="ru-RU" sz="2800" dirty="0">
                <a:latin typeface="Tektur" pitchFamily="2" charset="0"/>
              </a:rPr>
              <a:t>в Сосновоборском  городском округе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7" t="3307" r="4606" b="1"/>
          <a:stretch>
            <a:fillRect/>
          </a:stretch>
        </p:blipFill>
        <p:spPr>
          <a:xfrm flipV="1">
            <a:off x="10603060" y="-1"/>
            <a:ext cx="1588940" cy="2123768"/>
          </a:xfrm>
          <a:prstGeom prst="rect">
            <a:avLst/>
          </a:prstGeom>
        </p:spPr>
      </p:pic>
      <p:sp>
        <p:nvSpPr>
          <p:cNvPr id="9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26097" y="6487462"/>
            <a:ext cx="14976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Tektur" pitchFamily="2" charset="0"/>
              </a:defRPr>
            </a:lvl1pPr>
          </a:lstStyle>
          <a:p>
            <a:r>
              <a:rPr lang="en-US" dirty="0"/>
              <a:t>lenoblinvest.ru</a:t>
            </a:r>
            <a:endParaRPr lang="ru-RU" dirty="0"/>
          </a:p>
        </p:txBody>
      </p:sp>
      <p:sp>
        <p:nvSpPr>
          <p:cNvPr id="10" name="Shape 274"/>
          <p:cNvSpPr/>
          <p:nvPr/>
        </p:nvSpPr>
        <p:spPr>
          <a:xfrm>
            <a:off x="1495697" y="1403178"/>
            <a:ext cx="4324078" cy="2553335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lang="ru-RU" sz="1600" dirty="0">
                <a:latin typeface="Montserrat" panose="00000500000000000000" pitchFamily="2" charset="-52"/>
                <a:ea typeface="Arial" panose="020B0604020202020204"/>
                <a:cs typeface="Arial" panose="020B0604020202020204"/>
              </a:rPr>
              <a:t>Размещение на территории </a:t>
            </a:r>
          </a:p>
          <a:p>
            <a:pPr marL="0" indent="0" algn="l"/>
            <a:r>
              <a:rPr lang="ru-RU" sz="1600" dirty="0">
                <a:latin typeface="Montserrat" panose="00000500000000000000" pitchFamily="2" charset="-52"/>
                <a:ea typeface="Arial" panose="020B0604020202020204"/>
                <a:cs typeface="Arial" panose="020B0604020202020204"/>
              </a:rPr>
              <a:t>города новых высокотехнологичных производств (в том числе </a:t>
            </a:r>
          </a:p>
          <a:p>
            <a:pPr marL="0" indent="0" algn="l"/>
            <a:r>
              <a:rPr lang="ru-RU" sz="1600" dirty="0">
                <a:latin typeface="Montserrat" panose="00000500000000000000" pitchFamily="2" charset="-52"/>
                <a:ea typeface="Arial" panose="020B0604020202020204"/>
                <a:cs typeface="Arial" panose="020B0604020202020204"/>
              </a:rPr>
              <a:t>на высвобождающихся производственных площадях ЛАЭС после вывода энергоблоков </a:t>
            </a:r>
          </a:p>
          <a:p>
            <a:pPr marL="0" indent="0" algn="l"/>
            <a:r>
              <a:rPr lang="ru-RU" sz="1600" dirty="0">
                <a:latin typeface="Montserrat" panose="00000500000000000000" pitchFamily="2" charset="-52"/>
                <a:ea typeface="Arial" panose="020B0604020202020204"/>
                <a:cs typeface="Arial" panose="020B0604020202020204"/>
              </a:rPr>
              <a:t>из эксплуатации) позволяющих диверсифицировать рынок высококвалифицированного труда </a:t>
            </a:r>
          </a:p>
          <a:p>
            <a:pPr marL="0" indent="0" algn="l"/>
            <a:r>
              <a:rPr lang="ru-RU" sz="1600" dirty="0">
                <a:latin typeface="Montserrat" panose="00000500000000000000" pitchFamily="2" charset="-52"/>
                <a:ea typeface="Arial" panose="020B0604020202020204"/>
                <a:cs typeface="Arial" panose="020B0604020202020204"/>
              </a:rPr>
              <a:t>в городе</a:t>
            </a:r>
          </a:p>
        </p:txBody>
      </p:sp>
      <p:sp>
        <p:nvSpPr>
          <p:cNvPr id="3" name="Shape 274"/>
          <p:cNvSpPr/>
          <p:nvPr/>
        </p:nvSpPr>
        <p:spPr>
          <a:xfrm>
            <a:off x="1490979" y="4263521"/>
            <a:ext cx="4324078" cy="132207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lang="ru-RU" sz="1600" dirty="0">
                <a:latin typeface="Montserrat" panose="00000500000000000000" pitchFamily="2" charset="-52"/>
                <a:ea typeface="Arial" panose="020B0604020202020204"/>
                <a:cs typeface="Arial" panose="020B0604020202020204"/>
              </a:rPr>
              <a:t>Высокая квалификация жителей города, связанная с наличием объектов ядерной энергетики </a:t>
            </a:r>
          </a:p>
          <a:p>
            <a:pPr marL="0" indent="0" algn="l"/>
            <a:r>
              <a:rPr lang="ru-RU" sz="1600" dirty="0">
                <a:latin typeface="Montserrat" panose="00000500000000000000" pitchFamily="2" charset="-52"/>
                <a:ea typeface="Arial" panose="020B0604020202020204"/>
                <a:cs typeface="Arial" panose="020B0604020202020204"/>
              </a:rPr>
              <a:t>и научно-исследовательских</a:t>
            </a:r>
          </a:p>
          <a:p>
            <a:pPr marL="0" indent="0" algn="l"/>
            <a:r>
              <a:rPr lang="ru-RU" sz="1600" dirty="0">
                <a:latin typeface="Montserrat" panose="00000500000000000000" pitchFamily="2" charset="-52"/>
                <a:ea typeface="Arial" panose="020B0604020202020204"/>
                <a:cs typeface="Arial" panose="020B0604020202020204"/>
              </a:rPr>
              <a:t>организаций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82" y="4263521"/>
            <a:ext cx="743150" cy="7431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14" y="1452269"/>
            <a:ext cx="694059" cy="694059"/>
          </a:xfrm>
          <a:prstGeom prst="rect">
            <a:avLst/>
          </a:prstGeom>
        </p:spPr>
      </p:pic>
      <p:sp>
        <p:nvSpPr>
          <p:cNvPr id="11" name="Прямоугольник 18"/>
          <p:cNvSpPr/>
          <p:nvPr/>
        </p:nvSpPr>
        <p:spPr>
          <a:xfrm>
            <a:off x="6225405" y="1212161"/>
            <a:ext cx="1408246" cy="1499977"/>
          </a:xfrm>
          <a:custGeom>
            <a:avLst/>
            <a:gdLst>
              <a:gd name="connsiteX0" fmla="*/ 0 w 1483461"/>
              <a:gd name="connsiteY0" fmla="*/ 0 h 1483461"/>
              <a:gd name="connsiteX1" fmla="*/ 1483461 w 1483461"/>
              <a:gd name="connsiteY1" fmla="*/ 0 h 1483461"/>
              <a:gd name="connsiteX2" fmla="*/ 1483461 w 1483461"/>
              <a:gd name="connsiteY2" fmla="*/ 1483461 h 1483461"/>
              <a:gd name="connsiteX3" fmla="*/ 0 w 1483461"/>
              <a:gd name="connsiteY3" fmla="*/ 1483461 h 1483461"/>
              <a:gd name="connsiteX4" fmla="*/ 0 w 1483461"/>
              <a:gd name="connsiteY4" fmla="*/ 0 h 1483461"/>
              <a:gd name="connsiteX0-1" fmla="*/ 0 w 1483461"/>
              <a:gd name="connsiteY0-2" fmla="*/ 0 h 1483461"/>
              <a:gd name="connsiteX1-3" fmla="*/ 1483461 w 1483461"/>
              <a:gd name="connsiteY1-4" fmla="*/ 0 h 1483461"/>
              <a:gd name="connsiteX2-5" fmla="*/ 0 w 1483461"/>
              <a:gd name="connsiteY2-6" fmla="*/ 1483461 h 1483461"/>
              <a:gd name="connsiteX3-7" fmla="*/ 0 w 1483461"/>
              <a:gd name="connsiteY3-8" fmla="*/ 0 h 14834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483461" h="1483461">
                <a:moveTo>
                  <a:pt x="0" y="0"/>
                </a:moveTo>
                <a:lnTo>
                  <a:pt x="1483461" y="0"/>
                </a:lnTo>
                <a:lnTo>
                  <a:pt x="0" y="148346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2"/>
          <p:cNvPicPr/>
          <p:nvPr/>
        </p:nvPicPr>
        <p:blipFill>
          <a:blip r:embed="rId3" cstate="print"/>
          <a:srcRect t="5377"/>
          <a:stretch>
            <a:fillRect/>
          </a:stretch>
        </p:blipFill>
        <p:spPr>
          <a:xfrm>
            <a:off x="6934201" y="1686348"/>
            <a:ext cx="5257800" cy="4498043"/>
          </a:xfrm>
          <a:prstGeom prst="rect">
            <a:avLst/>
          </a:prstGeom>
        </p:spPr>
      </p:pic>
      <p:sp>
        <p:nvSpPr>
          <p:cNvPr id="6" name="Прямоугольник 18"/>
          <p:cNvSpPr/>
          <p:nvPr/>
        </p:nvSpPr>
        <p:spPr>
          <a:xfrm>
            <a:off x="6457643" y="1403386"/>
            <a:ext cx="1529104" cy="1529104"/>
          </a:xfrm>
          <a:custGeom>
            <a:avLst/>
            <a:gdLst>
              <a:gd name="connsiteX0" fmla="*/ 0 w 1483461"/>
              <a:gd name="connsiteY0" fmla="*/ 0 h 1483461"/>
              <a:gd name="connsiteX1" fmla="*/ 1483461 w 1483461"/>
              <a:gd name="connsiteY1" fmla="*/ 0 h 1483461"/>
              <a:gd name="connsiteX2" fmla="*/ 1483461 w 1483461"/>
              <a:gd name="connsiteY2" fmla="*/ 1483461 h 1483461"/>
              <a:gd name="connsiteX3" fmla="*/ 0 w 1483461"/>
              <a:gd name="connsiteY3" fmla="*/ 1483461 h 1483461"/>
              <a:gd name="connsiteX4" fmla="*/ 0 w 1483461"/>
              <a:gd name="connsiteY4" fmla="*/ 0 h 1483461"/>
              <a:gd name="connsiteX0-1" fmla="*/ 0 w 1483461"/>
              <a:gd name="connsiteY0-2" fmla="*/ 0 h 1483461"/>
              <a:gd name="connsiteX1-3" fmla="*/ 1483461 w 1483461"/>
              <a:gd name="connsiteY1-4" fmla="*/ 0 h 1483461"/>
              <a:gd name="connsiteX2-5" fmla="*/ 0 w 1483461"/>
              <a:gd name="connsiteY2-6" fmla="*/ 1483461 h 1483461"/>
              <a:gd name="connsiteX3-7" fmla="*/ 0 w 1483461"/>
              <a:gd name="connsiteY3-8" fmla="*/ 0 h 14834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483461" h="1483461">
                <a:moveTo>
                  <a:pt x="0" y="0"/>
                </a:moveTo>
                <a:lnTo>
                  <a:pt x="1483461" y="0"/>
                </a:lnTo>
                <a:lnTo>
                  <a:pt x="0" y="148346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914819" y="977235"/>
            <a:ext cx="5781506" cy="4064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z="2000" dirty="0">
                <a:solidFill>
                  <a:srgbClr val="12AA9E"/>
                </a:solidFill>
                <a:latin typeface="Tektur" pitchFamily="2" charset="0"/>
              </a:rPr>
              <a:t>Филиал АО «Концерн Росэнергоатом»</a:t>
            </a:r>
            <a:br>
              <a:rPr lang="ru-RU" sz="2000" dirty="0">
                <a:solidFill>
                  <a:srgbClr val="12AA9E"/>
                </a:solidFill>
                <a:latin typeface="Tektur" pitchFamily="2" charset="0"/>
              </a:rPr>
            </a:br>
            <a:r>
              <a:rPr lang="ru-RU" sz="2000" dirty="0">
                <a:solidFill>
                  <a:srgbClr val="12AA9E"/>
                </a:solidFill>
                <a:latin typeface="Tektur" pitchFamily="2" charset="0"/>
              </a:rPr>
              <a:t>«Ленинградская атомная станция»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33323" y="2320265"/>
            <a:ext cx="5257799" cy="2830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Montserrat" panose="00000500000000000000" pitchFamily="2" charset="-52"/>
                <a:cs typeface="Arial" panose="020B0604020202020204" pitchFamily="34" charset="0"/>
              </a:rPr>
              <a:t>Год основания</a:t>
            </a:r>
            <a:r>
              <a:rPr lang="en-US" sz="1600" dirty="0">
                <a:latin typeface="Montserrat" panose="00000500000000000000" pitchFamily="2" charset="-52"/>
                <a:cs typeface="Arial" panose="020B0604020202020204" pitchFamily="34" charset="0"/>
              </a:rPr>
              <a:t>:</a:t>
            </a:r>
            <a:r>
              <a:rPr lang="ru-RU" sz="1600" dirty="0">
                <a:latin typeface="Montserrat" panose="00000500000000000000" pitchFamily="2" charset="-52"/>
                <a:cs typeface="Arial" panose="020B0604020202020204" pitchFamily="34" charset="0"/>
              </a:rPr>
              <a:t>  1967</a:t>
            </a:r>
          </a:p>
          <a:p>
            <a:endParaRPr lang="en-US" sz="1600" dirty="0"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ru-RU" sz="1600" dirty="0">
                <a:latin typeface="Montserrat" panose="00000500000000000000" pitchFamily="2" charset="-52"/>
                <a:cs typeface="Arial" panose="020B0604020202020204" pitchFamily="34" charset="0"/>
              </a:rPr>
              <a:t>Производство электроэнергии</a:t>
            </a:r>
          </a:p>
          <a:p>
            <a:pPr>
              <a:spcBef>
                <a:spcPts val="1200"/>
              </a:spcBef>
            </a:pPr>
            <a:endParaRPr lang="ru-RU" sz="1600" dirty="0"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ru-RU" sz="1600" dirty="0">
                <a:latin typeface="Montserrat" panose="00000500000000000000" pitchFamily="2" charset="-52"/>
                <a:cs typeface="Arial" panose="020B0604020202020204" pitchFamily="34" charset="0"/>
              </a:rPr>
              <a:t>Численность персонала: 5 742 чел.</a:t>
            </a:r>
          </a:p>
          <a:p>
            <a:pPr>
              <a:spcBef>
                <a:spcPts val="1200"/>
              </a:spcBef>
            </a:pPr>
            <a:endParaRPr lang="ru-RU" sz="1600" dirty="0"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ru-RU" sz="1600" dirty="0">
                <a:latin typeface="Montserrat" panose="00000500000000000000" pitchFamily="2" charset="-52"/>
                <a:cs typeface="Arial" panose="020B0604020202020204" pitchFamily="34" charset="0"/>
              </a:rPr>
              <a:t>Сайт: </a:t>
            </a:r>
            <a:r>
              <a:rPr lang="en-US" altLang="ru-RU" sz="1600" dirty="0">
                <a:latin typeface="Montserrat" panose="00000500000000000000" pitchFamily="2" charset="-52"/>
                <a:cs typeface="Arial" panose="020B0604020202020204" pitchFamily="34" charset="0"/>
              </a:rPr>
              <a:t>https://www.rosenergoatom.ru/</a:t>
            </a:r>
            <a:br>
              <a:rPr lang="en-US" altLang="ru-RU" sz="1600" dirty="0">
                <a:latin typeface="Montserrat" panose="00000500000000000000" pitchFamily="2" charset="-52"/>
                <a:cs typeface="Arial" panose="020B0604020202020204" pitchFamily="34" charset="0"/>
              </a:rPr>
            </a:br>
            <a:r>
              <a:rPr lang="en-US" altLang="ru-RU" sz="1600" dirty="0">
                <a:latin typeface="Montserrat" panose="00000500000000000000" pitchFamily="2" charset="-52"/>
                <a:cs typeface="Arial" panose="020B0604020202020204" pitchFamily="34" charset="0"/>
              </a:rPr>
              <a:t>stations_projects/sayt-leningradskoy-aes/</a:t>
            </a:r>
          </a:p>
        </p:txBody>
      </p:sp>
      <p:sp>
        <p:nvSpPr>
          <p:cNvPr id="14" name="Заголовок 1"/>
          <p:cNvSpPr txBox="1"/>
          <p:nvPr/>
        </p:nvSpPr>
        <p:spPr>
          <a:xfrm>
            <a:off x="537948" y="329059"/>
            <a:ext cx="10515600" cy="311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2800" b="0" dirty="0">
                <a:solidFill>
                  <a:schemeClr val="tx1"/>
                </a:solidFill>
                <a:latin typeface="Tektur" pitchFamily="2" charset="0"/>
              </a:rPr>
              <a:t>Крупнейшие предприятия городского округа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16" y="2107415"/>
            <a:ext cx="581025" cy="58102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91" y="3636204"/>
            <a:ext cx="581026" cy="5810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7" t="32421" r="4606" b="1"/>
          <a:stretch>
            <a:fillRect/>
          </a:stretch>
        </p:blipFill>
        <p:spPr>
          <a:xfrm flipV="1">
            <a:off x="10603060" y="-1"/>
            <a:ext cx="1588940" cy="1484314"/>
          </a:xfrm>
          <a:prstGeom prst="rect">
            <a:avLst/>
          </a:prstGeom>
        </p:spPr>
      </p:pic>
      <p:sp>
        <p:nvSpPr>
          <p:cNvPr id="4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26097" y="6487462"/>
            <a:ext cx="14976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Tektur" pitchFamily="2" charset="0"/>
              </a:defRPr>
            </a:lvl1pPr>
          </a:lstStyle>
          <a:p>
            <a:r>
              <a:rPr lang="en-US" dirty="0"/>
              <a:t>lenoblinvest.ru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14" y="2818655"/>
            <a:ext cx="611227" cy="611227"/>
          </a:xfrm>
          <a:prstGeom prst="rect">
            <a:avLst/>
          </a:prstGeom>
        </p:spPr>
      </p:pic>
      <p:pic>
        <p:nvPicPr>
          <p:cNvPr id="9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11593" y="879812"/>
            <a:ext cx="1972294" cy="643324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снимок экрана, графическая вставка, мультфильм, Шриф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26" y="4525105"/>
            <a:ext cx="551953" cy="55195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Инвестпредложение ВМР 12.12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Инвестпредложение ВМР 12.12</Template>
  <TotalTime>0</TotalTime>
  <Words>868</Words>
  <Application>Microsoft Office PowerPoint</Application>
  <PresentationFormat>Широкоэкранный</PresentationFormat>
  <Paragraphs>293</Paragraphs>
  <Slides>22</Slides>
  <Notes>20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9" baseType="lpstr">
      <vt:lpstr>Wingdings</vt:lpstr>
      <vt:lpstr>Arial</vt:lpstr>
      <vt:lpstr>Times New Roman</vt:lpstr>
      <vt:lpstr>Mongolian Baiti</vt:lpstr>
      <vt:lpstr>Roboto Medium</vt:lpstr>
      <vt:lpstr>Roboto Light</vt:lpstr>
      <vt:lpstr>Montserrat Medium</vt:lpstr>
      <vt:lpstr>YS Text</vt:lpstr>
      <vt:lpstr>Roboto</vt:lpstr>
      <vt:lpstr>Tektur</vt:lpstr>
      <vt:lpstr>Arial MT</vt:lpstr>
      <vt:lpstr>Montserrat</vt:lpstr>
      <vt:lpstr>Calibri Light</vt:lpstr>
      <vt:lpstr>Calibri</vt:lpstr>
      <vt:lpstr>Инвестпредложение ВМР 12.12</vt:lpstr>
      <vt:lpstr>Специальное оформление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География и транспортная инфраструктура</vt:lpstr>
      <vt:lpstr>Карта промышленности Сосновоборского городского округа </vt:lpstr>
      <vt:lpstr>Промышленность Сосновоборского городского  округа – 2024 </vt:lpstr>
      <vt:lpstr>Приоритетные отрасли промышленности  в Сосновоборском  городском округе</vt:lpstr>
      <vt:lpstr>Филиал АО «Концерн Росэнергоатом» «Ленинградская атомная станция»</vt:lpstr>
      <vt:lpstr>АО «ЦКБМ»</vt:lpstr>
      <vt:lpstr>АО «Концерн ТИТАН-2» </vt:lpstr>
      <vt:lpstr>ФГУП «Научно-исследовательский технологический институт имени А.П. Александрова» </vt:lpstr>
      <vt:lpstr>Трудовые ресурсы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Предоставление земельного участка в аренду  без проведения торгов</vt:lpstr>
      <vt:lpstr>Участие в программе промышленного туризма  «Крутая Локация»</vt:lpstr>
      <vt:lpstr>Презентация PowerPoint</vt:lpstr>
      <vt:lpstr>Полезные материалы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Калинина</dc:creator>
  <cp:lastModifiedBy>  </cp:lastModifiedBy>
  <cp:revision>81</cp:revision>
  <cp:lastPrinted>2022-07-14T13:04:00Z</cp:lastPrinted>
  <dcterms:created xsi:type="dcterms:W3CDTF">2025-01-20T11:24:00Z</dcterms:created>
  <dcterms:modified xsi:type="dcterms:W3CDTF">2026-06-23T06:10:17Z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3FD8FAB4387B4E0AB648A2CC19DBE920_13</vt:lpwstr>
  </property>
  <property fmtid="{D5CDD505-2E9C-101B-9397-08002B2CF9AE}" pid="3" name="KSOProductBuildVer">
    <vt:lpwstr>1049-12.2.0.20795</vt:lpwstr>
  </property>
</Properties>
</file>