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1" r:id="rId3"/>
    <p:sldId id="282" r:id="rId4"/>
    <p:sldId id="284" r:id="rId5"/>
    <p:sldId id="286" r:id="rId6"/>
    <p:sldId id="290" r:id="rId7"/>
    <p:sldId id="292" r:id="rId8"/>
    <p:sldId id="293" r:id="rId9"/>
    <p:sldId id="294" r:id="rId10"/>
    <p:sldId id="295" r:id="rId11"/>
    <p:sldId id="303" r:id="rId12"/>
    <p:sldId id="302" r:id="rId13"/>
    <p:sldId id="301" r:id="rId14"/>
    <p:sldId id="300" r:id="rId15"/>
    <p:sldId id="299" r:id="rId16"/>
    <p:sldId id="298" r:id="rId17"/>
    <p:sldId id="297" r:id="rId18"/>
    <p:sldId id="296" r:id="rId19"/>
    <p:sldId id="304" r:id="rId20"/>
    <p:sldId id="305" r:id="rId21"/>
    <p:sldId id="306" r:id="rId22"/>
    <p:sldId id="260" r:id="rId23"/>
    <p:sldId id="261" r:id="rId24"/>
    <p:sldId id="285" r:id="rId25"/>
    <p:sldId id="257" r:id="rId26"/>
    <p:sldId id="262" r:id="rId27"/>
    <p:sldId id="263" r:id="rId28"/>
    <p:sldId id="270" r:id="rId29"/>
    <p:sldId id="264" r:id="rId30"/>
    <p:sldId id="265" r:id="rId31"/>
    <p:sldId id="272" r:id="rId32"/>
    <p:sldId id="309" r:id="rId33"/>
    <p:sldId id="310" r:id="rId34"/>
    <p:sldId id="25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2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Санитарно-химические показатели</c:v>
                </c:pt>
                <c:pt idx="1">
                  <c:v>микробиологические показатели</c:v>
                </c:pt>
                <c:pt idx="2">
                  <c:v>физико-химические показатели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1.6</c:v>
                </c:pt>
                <c:pt idx="1">
                  <c:v>2.83</c:v>
                </c:pt>
                <c:pt idx="2">
                  <c:v>1.39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Санитарно-химические показатели</c:v>
                </c:pt>
                <c:pt idx="1">
                  <c:v>микробиологические показатели</c:v>
                </c:pt>
                <c:pt idx="2">
                  <c:v>физико-химические показатели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3.5</c:v>
                </c:pt>
                <c:pt idx="2">
                  <c:v>2.17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691200"/>
        <c:axId val="174691744"/>
      </c:barChart>
      <c:catAx>
        <c:axId val="1746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91744"/>
        <c:crosses val="autoZero"/>
        <c:auto val="1"/>
        <c:lblAlgn val="ctr"/>
        <c:lblOffset val="100"/>
        <c:noMultiLvlLbl val="0"/>
      </c:catAx>
      <c:valAx>
        <c:axId val="17469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9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7511B-B574-4C4C-915A-E0A5D60FE37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9CB0A-020E-4C77-B9C9-3C947F030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3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07855"/>
            <a:ext cx="9144000" cy="13924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06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6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3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613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6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9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18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759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900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71582&amp;dst=100083" TargetMode="External"/><Relationship Id="rId2" Type="http://schemas.openxmlformats.org/officeDocument/2006/relationships/hyperlink" Target="https://login.consultant.ru/link/?req=doc&amp;base=LAW&amp;n=371582&amp;dst=1000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3quality.ru/blog/pishhevaja-bezopasnost/priemka-produktov-pitaniy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71582&amp;dst=100136" TargetMode="External"/><Relationship Id="rId2" Type="http://schemas.openxmlformats.org/officeDocument/2006/relationships/hyperlink" Target="https://login.consultant.ru/link/?req=doc&amp;base=LAW&amp;n=371582&amp;dst=10014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base=LAW&amp;n=371582&amp;dst=10013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3quality.ru/blog/pest-kontrol/dezinsektsiya_samoye_vazhnoye_iz_sanpin/" TargetMode="External"/><Relationship Id="rId2" Type="http://schemas.openxmlformats.org/officeDocument/2006/relationships/hyperlink" Target="https://3quality.ru/blog/pest-kontrol/sistema-borby-s-vreditelyamipest-control-trebovaniy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482748&amp;dst=100413" TargetMode="External"/><Relationship Id="rId13" Type="http://schemas.openxmlformats.org/officeDocument/2006/relationships/hyperlink" Target="https://login.consultant.ru/link/?req=doc&amp;base=LAW&amp;n=476370&amp;dst=100197" TargetMode="External"/><Relationship Id="rId3" Type="http://schemas.openxmlformats.org/officeDocument/2006/relationships/hyperlink" Target="https://login.consultant.ru/link/?req=doc&amp;base=LAW&amp;n=482748&amp;dst=100061" TargetMode="External"/><Relationship Id="rId7" Type="http://schemas.openxmlformats.org/officeDocument/2006/relationships/hyperlink" Target="https://login.consultant.ru/link/?req=doc&amp;base=LAW&amp;n=482748&amp;dst=100412" TargetMode="External"/><Relationship Id="rId12" Type="http://schemas.openxmlformats.org/officeDocument/2006/relationships/hyperlink" Target="https://login.consultant.ru/link/?req=doc&amp;base=LAW&amp;n=476370&amp;dst=100169" TargetMode="External"/><Relationship Id="rId2" Type="http://schemas.openxmlformats.org/officeDocument/2006/relationships/hyperlink" Target="https://login.consultant.ru/link/?req=doc&amp;base=LAW&amp;n=482748&amp;dst=100053" TargetMode="External"/><Relationship Id="rId16" Type="http://schemas.openxmlformats.org/officeDocument/2006/relationships/hyperlink" Target="https://login.consultant.ru/link/?req=doc&amp;base=LAW&amp;n=476370&amp;dst=1002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consultant.ru/link/?req=doc&amp;base=LAW&amp;n=482748&amp;dst=100151" TargetMode="External"/><Relationship Id="rId11" Type="http://schemas.openxmlformats.org/officeDocument/2006/relationships/hyperlink" Target="https://login.consultant.ru/link/?req=doc&amp;base=LAW&amp;n=476370&amp;dst=100076" TargetMode="External"/><Relationship Id="rId5" Type="http://schemas.openxmlformats.org/officeDocument/2006/relationships/hyperlink" Target="https://login.consultant.ru/link/?req=doc&amp;base=LAW&amp;n=482748&amp;dst=100142" TargetMode="External"/><Relationship Id="rId15" Type="http://schemas.openxmlformats.org/officeDocument/2006/relationships/hyperlink" Target="https://login.consultant.ru/link/?req=doc&amp;base=LAW&amp;n=390279&amp;dst=181" TargetMode="External"/><Relationship Id="rId10" Type="http://schemas.openxmlformats.org/officeDocument/2006/relationships/hyperlink" Target="https://login.consultant.ru/link/?req=doc&amp;base=LAW&amp;n=476370&amp;dst=100045" TargetMode="External"/><Relationship Id="rId4" Type="http://schemas.openxmlformats.org/officeDocument/2006/relationships/hyperlink" Target="https://login.consultant.ru/link/?req=doc&amp;base=LAW&amp;n=482748&amp;dst=100062" TargetMode="External"/><Relationship Id="rId9" Type="http://schemas.openxmlformats.org/officeDocument/2006/relationships/hyperlink" Target="https://login.consultant.ru/link/?req=doc&amp;base=LAW&amp;n=390279&amp;dst=142" TargetMode="External"/><Relationship Id="rId14" Type="http://schemas.openxmlformats.org/officeDocument/2006/relationships/hyperlink" Target="https://login.consultant.ru/link/?req=doc&amp;base=LAW&amp;n=482748&amp;dst=10035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90279&amp;dst=41" TargetMode="External"/><Relationship Id="rId2" Type="http://schemas.openxmlformats.org/officeDocument/2006/relationships/hyperlink" Target="https://login.consultant.ru/link/?req=doc&amp;base=LAW&amp;n=390279&amp;dst=10014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consultant.ru/link/?req=doc&amp;base=LAW&amp;n=371582&amp;dst=100136" TargetMode="External"/><Relationship Id="rId4" Type="http://schemas.openxmlformats.org/officeDocument/2006/relationships/hyperlink" Target="https://login.consultant.ru/link/?req=doc&amp;base=LAW&amp;n=371582&amp;dst=10013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sa.gov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890" y="2696066"/>
            <a:ext cx="9741031" cy="445887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/>
              <a:t>«Санитарно-эпидемиологические </a:t>
            </a:r>
            <a:r>
              <a:rPr lang="ru-RU" sz="2400" dirty="0"/>
              <a:t>требования и требования в сфере технического регулирования при реализации пищевых продуктов в предприятиях торговли. </a:t>
            </a:r>
            <a:br>
              <a:rPr lang="ru-RU" sz="2400" dirty="0"/>
            </a:br>
            <a:r>
              <a:rPr lang="ru-RU" sz="2400" dirty="0" smtClean="0"/>
              <a:t>Правила </a:t>
            </a:r>
            <a:r>
              <a:rPr lang="ru-RU" sz="2400" dirty="0"/>
              <a:t>проведения приемочного контроля поступающей в предприятие торговли продукции. </a:t>
            </a:r>
            <a:br>
              <a:rPr lang="ru-RU" sz="2400" dirty="0"/>
            </a:br>
            <a:r>
              <a:rPr lang="ru-RU" sz="2400" dirty="0" smtClean="0"/>
              <a:t>Об </a:t>
            </a:r>
            <a:r>
              <a:rPr lang="ru-RU" sz="2400" dirty="0"/>
              <a:t>основных группах выявленной Управлением продукции, не отвечающей установленным требованиям; принятые Управлением меры реагирования.</a:t>
            </a:r>
            <a:br>
              <a:rPr lang="ru-RU" sz="2400" dirty="0"/>
            </a:br>
            <a:r>
              <a:rPr lang="ru-RU" sz="2400" dirty="0" smtClean="0"/>
              <a:t>в </a:t>
            </a:r>
            <a:r>
              <a:rPr lang="ru-RU" sz="2400" dirty="0" smtClean="0"/>
              <a:t>2023-2024 </a:t>
            </a:r>
            <a:r>
              <a:rPr lang="ru-RU" sz="2400" dirty="0" err="1" smtClean="0"/>
              <a:t>г.г</a:t>
            </a:r>
            <a:r>
              <a:rPr lang="ru-RU" sz="2400" dirty="0" smtClean="0"/>
              <a:t>.»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Стрежнева </a:t>
            </a:r>
            <a:r>
              <a:rPr lang="ru-RU" sz="1800" dirty="0"/>
              <a:t>Н.П.</a:t>
            </a:r>
            <a:br>
              <a:rPr lang="ru-RU" sz="1800" dirty="0"/>
            </a:br>
            <a:r>
              <a:rPr lang="ru-RU" sz="1800" dirty="0"/>
              <a:t>Заместитель начальника отдела санитарного надзора Управления Роспотребнадзора </a:t>
            </a:r>
            <a:br>
              <a:rPr lang="ru-RU" sz="1800" dirty="0"/>
            </a:br>
            <a:r>
              <a:rPr lang="ru-RU" sz="1800" dirty="0"/>
              <a:t>по Ленинградской области </a:t>
            </a:r>
            <a:br>
              <a:rPr lang="ru-RU" sz="18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dirty="0" smtClean="0">
                <a:solidFill>
                  <a:prstClr val="black"/>
                </a:solidFill>
              </a:rPr>
              <a:t/>
            </a:r>
            <a:br>
              <a:rPr lang="ru-RU" sz="3600" dirty="0" smtClean="0">
                <a:solidFill>
                  <a:prstClr val="black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89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Раздел 4.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Требования </a:t>
            </a:r>
            <a:r>
              <a:rPr lang="ru-RU" dirty="0"/>
              <a:t>к отоплению / вентиляции и кондиционированию / освещению (естественному и искусственному). В новом СП Раздел описан общими фразами, в каждом пункте есть ссылка на специальный СанПиН, в котором описано конкретное требование (даны ссылки на утратившие силу СанПиН 2.2.4.3359-16, СанПиН 2.2.1/2.1.1.1278-03 “Требования к естественному и искусственному освещению”- переходим на действующий СанПиН 1.2.3685-21 "Гигиенические нормативы и требования к обеспечению безопасности и (или) безвредности для человека факторов среды обитания"). Важно: в СП 2.3.6.3668-20 отсутствует ранее действовавшее требование: «Шахты вытяжной вентиляции организаций торговли рекомендуется выводить над коньком крыши или поверхностью плоской кровли на высоту не менее 1 м». Данное требование теперь содержится в МР 2.3.0243-21 и не обязательно для исполнения.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1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dirty="0"/>
              <a:t>Раздел 5.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Требования </a:t>
            </a:r>
            <a:r>
              <a:rPr lang="ru-RU" sz="3400" dirty="0"/>
              <a:t>к помещениям торговых объектов</a:t>
            </a:r>
            <a:r>
              <a:rPr lang="ru-RU" sz="3400" dirty="0" smtClean="0"/>
              <a:t>. Описано </a:t>
            </a:r>
            <a:r>
              <a:rPr lang="ru-RU" sz="3400" dirty="0"/>
              <a:t>устройство фасовочных для разных групп пищевых продуктов. В торговых объектах, при наличии в них специализированных отделов, должны предусматриваться специально оборудованные помещения или зоны в указанных отделах для подготовки (фасовки) пищевой продукции к продаже: мяса, рыбы, овощей, гастрономических и молочно-жировых продуктов (</a:t>
            </a:r>
            <a:r>
              <a:rPr lang="ru-RU" sz="3400" dirty="0">
                <a:hlinkClick r:id="rId2"/>
              </a:rPr>
              <a:t>п. 5.2</a:t>
            </a:r>
            <a:r>
              <a:rPr lang="ru-RU" sz="3400" dirty="0"/>
              <a:t> СП 2.3.6.3668-20).</a:t>
            </a:r>
          </a:p>
          <a:p>
            <a:pPr marL="0" indent="0">
              <a:buNone/>
            </a:pPr>
            <a:r>
              <a:rPr lang="ru-RU" sz="3400" dirty="0"/>
              <a:t>Продажа и хранение пищевой и непищевой продукции должны осуществляться раздельно (</a:t>
            </a:r>
            <a:r>
              <a:rPr lang="ru-RU" sz="3400" dirty="0">
                <a:hlinkClick r:id="rId3"/>
              </a:rPr>
              <a:t>п. 5.5</a:t>
            </a:r>
            <a:r>
              <a:rPr lang="ru-RU" sz="3400" dirty="0"/>
              <a:t> СП 2.3.6.3668-20).</a:t>
            </a:r>
          </a:p>
          <a:p>
            <a:pPr marL="0" indent="0">
              <a:buNone/>
            </a:pPr>
            <a:r>
              <a:rPr lang="ru-RU" sz="3400" dirty="0"/>
              <a:t>Описаны требования к отделке: материалы, используемые для внутренней отделки помещений торговых объектов, должны быть нетоксичными, устойчивыми к проведению уборки влажным способом и обработки дезинфицирующими средствами, а потолки, стены и полы всех помещений должны быть без дефектов и признаков поражения плесневыми грибами (п. 5.7 СП 2.3.6.3668-20).</a:t>
            </a:r>
          </a:p>
          <a:p>
            <a:pPr marL="0" indent="0">
              <a:buNone/>
            </a:pPr>
            <a:r>
              <a:rPr lang="ru-RU" sz="3400" dirty="0"/>
              <a:t>Впервые требуется в торговых объектах помещение не только для хранения, но и для </a:t>
            </a:r>
            <a:r>
              <a:rPr lang="ru-RU" sz="3400" u="sng" dirty="0"/>
              <a:t>обработки</a:t>
            </a:r>
            <a:r>
              <a:rPr lang="ru-RU" sz="3400" dirty="0"/>
              <a:t> уборочного инвентаря, </a:t>
            </a:r>
            <a:r>
              <a:rPr lang="ru-RU" sz="3400" u="sng" dirty="0"/>
              <a:t>приготовления дезинфекционных растворов</a:t>
            </a:r>
            <a:r>
              <a:rPr lang="ru-RU" sz="3400" dirty="0"/>
              <a:t>(п.5.4.).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Раздел 6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Требования к оборудованию, посуде, инвентарю.</a:t>
            </a:r>
            <a:br>
              <a:rPr lang="ru-RU" dirty="0"/>
            </a:br>
            <a:r>
              <a:rPr lang="ru-RU" dirty="0"/>
              <a:t>Используемое оборудование и инвентарь, должно быть разрешено для контакта с пищевой продукцией (содержит отсылку к Решению Комиссии Таможенного союза от 28.05.2010 N 299 (ред. от 14.05.2024) "О применении санитарных мер в Евразийском экономическом союзе" (п. 6.1.). При контроле условий хранения продуктов могут быть использованы автоматические системы контроля и регистрации параметров среды (п. 6.2). Важно: необходимо </a:t>
            </a:r>
            <a:r>
              <a:rPr lang="ru-RU" dirty="0" err="1"/>
              <a:t>документированно</a:t>
            </a:r>
            <a:r>
              <a:rPr lang="ru-RU" dirty="0"/>
              <a:t> подтверждать исправность этих автоматических систем (сведения о поверке).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9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Раздел 7.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Требования </a:t>
            </a:r>
            <a:r>
              <a:rPr lang="ru-RU" dirty="0"/>
              <a:t>к перевозке, </a:t>
            </a:r>
            <a:r>
              <a:rPr lang="ru-RU" dirty="0">
                <a:hlinkClick r:id="rId2"/>
              </a:rPr>
              <a:t>приему</a:t>
            </a:r>
            <a:r>
              <a:rPr lang="ru-RU" dirty="0"/>
              <a:t>, размещению и условиям хранения пищевой продукции. В разделе 7 СП 2.3.6.3668-20 объединены требования по транспортировке с требованиями по приему и хранению товаров. В предыдущей версии санитарных правил это были разные разделы. Раздел неоднократно дает отсылку к Техническому регламенту Таможенного союза 021/11 “О безопасности пищевой продукции”. Нарушение требований, ссылающихся на ТР ТС 021/2011, будет расценено как нарушение технических регламентов, а не санитарных правил.</a:t>
            </a:r>
          </a:p>
          <a:p>
            <a:pPr marL="0" indent="0">
              <a:buNone/>
            </a:pPr>
            <a:r>
              <a:rPr lang="ru-RU" dirty="0"/>
              <a:t>Подчеркнуто обязательное сохранение товарного ярлыка (листа вкладыша) при реализации фасованной продукции, до момента полной реализации товара (п. 7.4).</a:t>
            </a:r>
          </a:p>
          <a:p>
            <a:pPr marL="0" indent="0">
              <a:buNone/>
            </a:pPr>
            <a:r>
              <a:rPr lang="ru-RU" dirty="0"/>
              <a:t>Ежедневно осуществляется контроль за условиями хранения продукции (температурно-влажностный режим). Запись может осуществляться как на бумажных, так и электронных носителях (п. 7.5).</a:t>
            </a:r>
          </a:p>
          <a:p>
            <a:pPr marL="0" indent="0">
              <a:buNone/>
            </a:pPr>
            <a:r>
              <a:rPr lang="ru-RU" dirty="0"/>
              <a:t>Разрешено совместное хранение сырья / полуфабрикатов и готовой продукции, при условии наличия промышленной упаковки, которая исключает возможность перекрестного загрязнения готовой продукции, изменения ее вкусовых качеств (п. 7.7).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98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Раздел </a:t>
            </a:r>
            <a:r>
              <a:rPr lang="ru-RU" dirty="0"/>
              <a:t>8. </a:t>
            </a:r>
            <a:endParaRPr lang="ru-RU" dirty="0" smtClean="0"/>
          </a:p>
          <a:p>
            <a:r>
              <a:rPr lang="ru-RU" dirty="0" smtClean="0"/>
              <a:t>Требования </a:t>
            </a:r>
            <a:r>
              <a:rPr lang="ru-RU" dirty="0"/>
              <a:t>к условиям реализации пищевой продукции.</a:t>
            </a:r>
            <a:br>
              <a:rPr lang="ru-RU" dirty="0"/>
            </a:br>
            <a:r>
              <a:rPr lang="ru-RU" dirty="0"/>
              <a:t>В разделе 8 добавлены перекрестные требования с техническими регламентами. Кроме ТР ТС 021/2011 включены требования ТР ТС 022/2011 “Пищевая продукция в части ее маркировки”. </a:t>
            </a:r>
          </a:p>
          <a:p>
            <a:r>
              <a:rPr lang="ru-RU" dirty="0"/>
              <a:t>Сокращен перечень продукции, которая не допускается к продаже (п. 8.11): товары без сопроводительных документов, продукция не отвечающая органолептическим показателям, консервированная продукция с признаками порчи/ бомбажа, в деформированной или нарушенной упаковке, позеленевшие клубни картофеля (впервые введено), повторно замороженная продукция, после дефростации, с истекшим сроком годности, продукция без маркировки, которая соответствует ТР ТС 022/2011. Все так же под запретом: яйца утиное и гусиное, продукция домашнего приготовления, резанные частями арбузы / дыни / тыквы, не потрошенная птица (кроме дичи).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Раздел 8. </a:t>
            </a:r>
            <a:r>
              <a:rPr lang="ru-RU" dirty="0" smtClean="0"/>
              <a:t>Продолжение</a:t>
            </a:r>
            <a:endParaRPr lang="ru-RU" dirty="0"/>
          </a:p>
          <a:p>
            <a:r>
              <a:rPr lang="ru-RU" dirty="0"/>
              <a:t>Впервые указывается о том, что в торговых объектах допускается мытье корнеплодов и их фасовка (после просушивания) в сетки или иную потребительскую упаковку при условии наличия специально выделенного и оборудованного помещения (</a:t>
            </a:r>
            <a:r>
              <a:rPr lang="ru-RU" dirty="0">
                <a:hlinkClick r:id="rId2"/>
              </a:rPr>
              <a:t>п. 8.8</a:t>
            </a:r>
            <a:r>
              <a:rPr lang="ru-RU" dirty="0"/>
              <a:t> СП 2.3.6.3668-20). </a:t>
            </a:r>
          </a:p>
          <a:p>
            <a:r>
              <a:rPr lang="ru-RU" dirty="0"/>
              <a:t>      Взвешивание продавцом на весах продуктов, употребляемых в пищу без какой-либо предварительной обработки (мытье, термическая обработка), без упаковки не допускается (</a:t>
            </a:r>
            <a:r>
              <a:rPr lang="ru-RU" dirty="0" err="1">
                <a:hlinkClick r:id="rId3"/>
              </a:rPr>
              <a:t>пп</a:t>
            </a:r>
            <a:r>
              <a:rPr lang="ru-RU" dirty="0">
                <a:hlinkClick r:id="rId3"/>
              </a:rPr>
              <a:t>. "а" п. 8.5</a:t>
            </a:r>
            <a:r>
              <a:rPr lang="ru-RU" dirty="0"/>
              <a:t> СП 2.3.6.3668-20).</a:t>
            </a:r>
          </a:p>
          <a:p>
            <a:r>
              <a:rPr lang="ru-RU" dirty="0"/>
              <a:t>В торговых объектах запрещается упаковывать продовольственные товары под вакуумом (</a:t>
            </a:r>
            <a:r>
              <a:rPr lang="ru-RU" dirty="0" err="1">
                <a:hlinkClick r:id="rId4"/>
              </a:rPr>
              <a:t>пп</a:t>
            </a:r>
            <a:r>
              <a:rPr lang="ru-RU" dirty="0">
                <a:hlinkClick r:id="rId4"/>
              </a:rPr>
              <a:t>. "в" п. 8.5</a:t>
            </a:r>
            <a:r>
              <a:rPr lang="ru-RU" dirty="0"/>
              <a:t> СП 2.3.6.3668-20). Это требование и ранее отражалось в СП.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52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Раздел 9.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Санитарные </a:t>
            </a:r>
            <a:r>
              <a:rPr lang="ru-RU" dirty="0"/>
              <a:t>требования к нестационарным торговым точкам / мелкорозничной торговле / рынкам. В разделе нет больших изменений в сравнении с предыдущими СП. Также описаны требования к соблюдению условий хранения и реализации продукции. Наличие личной медицинской книжки и товарно-сопроводительной документации на продукцию, поддержание надлежащего санитарного содержания торгового места. Впервые разрешено продавцам непродовольственных товаров и товаров нескоропортящихся в промышленной потребительской упаковке, в условиях отсутствия раковины использовать кожные антисептики (п. 9.2).</a:t>
            </a:r>
          </a:p>
        </p:txBody>
      </p:sp>
    </p:spTree>
    <p:extLst>
      <p:ext uri="{BB962C8B-B14F-4D97-AF65-F5344CB8AC3E}">
        <p14:creationId xmlns:p14="http://schemas.microsoft.com/office/powerpoint/2010/main" val="219853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Раздел 10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Требования к содержанию территории, помещений, оборудования, инвентаря. Десятый раздел СП 2.3.6.3668-20 объединил в себе требования по </a:t>
            </a:r>
            <a:r>
              <a:rPr lang="ru-RU" dirty="0">
                <a:hlinkClick r:id="rId2"/>
              </a:rPr>
              <a:t>Пест-контролю</a:t>
            </a:r>
            <a:r>
              <a:rPr lang="ru-RU" dirty="0"/>
              <a:t> (дезинсекции и дератизации), обращению с отходами, правила и кратность санитарной обработки отдельных помещений, оборудования и инвентаря.</a:t>
            </a:r>
          </a:p>
          <a:p>
            <a:pPr marL="0" indent="0">
              <a:buNone/>
            </a:pPr>
            <a:r>
              <a:rPr lang="ru-RU" dirty="0"/>
              <a:t>Пищевые отходы и санитарный брак выделяются в отдельную категорию, к которой установлены требования по сбору, накоплению, временному хранению (п.10.3). Минимум один раз в месяц, проводится уборка всех помещений с применением дезинфицирующих растворов. Для отдельных помещений установлена более частая обработка. Уборка помещений с применением моющих средств проводится ежедневно (п. 10.5).</a:t>
            </a:r>
          </a:p>
          <a:p>
            <a:pPr marL="0" indent="0">
              <a:buNone/>
            </a:pPr>
            <a:r>
              <a:rPr lang="ru-RU" dirty="0"/>
              <a:t> В торговой точке не допускается наличие насекомых и </a:t>
            </a:r>
            <a:r>
              <a:rPr lang="ru-RU" dirty="0"/>
              <a:t>грызунов п.. Запрещено содержание животных и птиц. Порядок проведения </a:t>
            </a:r>
            <a:r>
              <a:rPr lang="ru-RU" dirty="0">
                <a:hlinkClick r:id="rId3"/>
              </a:rPr>
              <a:t>дезинсекции</a:t>
            </a:r>
            <a:r>
              <a:rPr lang="ru-RU" dirty="0"/>
              <a:t> и дератизации устанавливается в соответствии с профильными санитарными правилами (указаны СП 3.5.3.3223-14, утратившие силу; необходимо использовать СанПиН 3.3686-21 "</a:t>
            </a:r>
            <a:r>
              <a:rPr lang="ru-RU" dirty="0"/>
              <a:t>Санитарно-эпидемиологические требования по профилактике инфекционных болезней" (10.8).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1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Раздел 11.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Требования </a:t>
            </a:r>
            <a:r>
              <a:rPr lang="ru-RU" dirty="0"/>
              <a:t>к личной гигиене персонала.</a:t>
            </a:r>
            <a:br>
              <a:rPr lang="ru-RU" dirty="0"/>
            </a:br>
            <a:r>
              <a:rPr lang="ru-RU" dirty="0"/>
              <a:t>Закреплена обязанность работника при наличии симптомов простуды, гнойничковых поражений открытых частей тела или кишечного расстройства, сообщить об этом руководителю (п. 11.1).</a:t>
            </a:r>
            <a:br>
              <a:rPr lang="ru-RU" dirty="0"/>
            </a:br>
            <a:r>
              <a:rPr lang="ru-RU" dirty="0"/>
              <a:t>Отмечено обязательное наличие в организации условий для соблюдения личной гигиены (средства мытья рук, туалетная бумага, одноразовые полотенца или сушилка) (п. 11.2).</a:t>
            </a:r>
            <a:br>
              <a:rPr lang="ru-RU" dirty="0"/>
            </a:br>
            <a:r>
              <a:rPr lang="ru-RU" dirty="0"/>
              <a:t>Если сотрудник контактирует с пищевой продукцией, его обеспечивают санитарной одеждой. Замена и стирка проводится по мере загрязнения. Хранится санитарная одежда отдельно (п. 11.3). </a:t>
            </a:r>
          </a:p>
          <a:p>
            <a:pPr marL="0" indent="0">
              <a:buNone/>
            </a:pPr>
            <a:r>
              <a:rPr lang="ru-RU" dirty="0"/>
              <a:t>Отсутствует требование централизованной стирки санитарной одежды – отражено в МР 2.3.0243-21.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19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информации о </a:t>
            </a:r>
            <a:r>
              <a:rPr lang="ru-RU" dirty="0" smtClean="0"/>
              <a:t>товаре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продаже продовольственных товаров продавец обязан предоставить покупателю необходимую и достоверную информацию о товаре, его качестве и безопасности, обеспечивающую возможность правильного выбора, в частности (</a:t>
            </a:r>
            <a:r>
              <a:rPr lang="ru-RU" dirty="0">
                <a:hlinkClick r:id="rId2"/>
              </a:rPr>
              <a:t>п. 1 ст. 8</a:t>
            </a:r>
            <a:r>
              <a:rPr lang="ru-RU" dirty="0"/>
              <a:t>, </a:t>
            </a:r>
            <a:r>
              <a:rPr lang="ru-RU" dirty="0">
                <a:hlinkClick r:id="rId3"/>
              </a:rPr>
              <a:t>п. п. 1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2 ст. 10</a:t>
            </a:r>
            <a:r>
              <a:rPr lang="ru-RU" dirty="0"/>
              <a:t>, </a:t>
            </a:r>
            <a:r>
              <a:rPr lang="ru-RU" dirty="0">
                <a:hlinkClick r:id="rId5"/>
              </a:rPr>
              <a:t>п. п. 2</a:t>
            </a:r>
            <a:r>
              <a:rPr lang="ru-RU" dirty="0"/>
              <a:t>, </a:t>
            </a:r>
            <a:r>
              <a:rPr lang="ru-RU" dirty="0">
                <a:hlinkClick r:id="rId6"/>
              </a:rPr>
              <a:t>4 ст. 19</a:t>
            </a:r>
            <a:r>
              <a:rPr lang="ru-RU" dirty="0"/>
              <a:t>, </a:t>
            </a:r>
            <a:r>
              <a:rPr lang="ru-RU" dirty="0">
                <a:hlinkClick r:id="rId7"/>
              </a:rPr>
              <a:t>п. п. 2</a:t>
            </a:r>
            <a:r>
              <a:rPr lang="ru-RU" dirty="0"/>
              <a:t>, </a:t>
            </a:r>
            <a:r>
              <a:rPr lang="ru-RU" dirty="0">
                <a:hlinkClick r:id="rId8"/>
              </a:rPr>
              <a:t>3 ст. 26.1</a:t>
            </a:r>
            <a:r>
              <a:rPr lang="ru-RU" dirty="0"/>
              <a:t> Закона от 07.02.1992 № 2300-1; </a:t>
            </a:r>
            <a:r>
              <a:rPr lang="ru-RU" dirty="0">
                <a:hlinkClick r:id="rId9"/>
              </a:rPr>
              <a:t>п. 1 ст. 5</a:t>
            </a:r>
            <a:r>
              <a:rPr lang="ru-RU" dirty="0"/>
              <a:t> Закона № 29-ФЗ; </a:t>
            </a:r>
            <a:r>
              <a:rPr lang="ru-RU" dirty="0">
                <a:hlinkClick r:id="rId10"/>
              </a:rPr>
              <a:t>ч. 4.1</a:t>
            </a:r>
            <a:r>
              <a:rPr lang="ru-RU" dirty="0"/>
              <a:t>, </a:t>
            </a:r>
            <a:r>
              <a:rPr lang="ru-RU" dirty="0">
                <a:hlinkClick r:id="rId11"/>
              </a:rPr>
              <a:t>4.3</a:t>
            </a:r>
            <a:r>
              <a:rPr lang="ru-RU" dirty="0"/>
              <a:t> - </a:t>
            </a:r>
            <a:r>
              <a:rPr lang="ru-RU" dirty="0">
                <a:hlinkClick r:id="rId12"/>
              </a:rPr>
              <a:t>4.9</a:t>
            </a:r>
            <a:r>
              <a:rPr lang="ru-RU" dirty="0"/>
              <a:t>, </a:t>
            </a:r>
            <a:r>
              <a:rPr lang="ru-RU" dirty="0">
                <a:hlinkClick r:id="rId13"/>
              </a:rPr>
              <a:t>4.11 ст. 4</a:t>
            </a:r>
            <a:r>
              <a:rPr lang="ru-RU" dirty="0"/>
              <a:t> Технического регламента ТР ТС 022/2011, утв. Решением Комиссии Таможенного союза от 09.12.2011 № 881):</a:t>
            </a:r>
          </a:p>
          <a:p>
            <a:pPr lvl="0"/>
            <a:r>
              <a:rPr lang="ru-RU" dirty="0"/>
              <a:t>об основных потребительских свойствах товара, о составе (в том числе наименование использованных в процессе изготовления продуктов питания пищевых добавок, биологически активных добавок, информация о наличии в продуктах питания компонентов, полученных с применением ГМО, если содержание указанных организмов в таком компоненте составляет более 0,9%), пищевой ценности, назначении, об условиях применения и хранения продуктов питания, о способах изготовления готовых блюд, весе (объеме), дате и месте изготовления и упаковки (расфасовки) продуктов питания, а также сведения о противопоказаниях для их применения при отдельных заболеваниях;</a:t>
            </a:r>
          </a:p>
          <a:p>
            <a:pPr lvl="0"/>
            <a:r>
              <a:rPr lang="ru-RU" dirty="0"/>
              <a:t>об обязательном подтверждении соответствия товара требованиям технических регламентов, о сроке годности, цене и условиях приобретения;</a:t>
            </a:r>
          </a:p>
          <a:p>
            <a:pPr lvl="0"/>
            <a:r>
              <a:rPr lang="ru-RU" dirty="0"/>
              <a:t>об изготовителе, продавце, включая наименование, адрес.</a:t>
            </a:r>
          </a:p>
          <a:p>
            <a:r>
              <a:rPr lang="ru-RU" dirty="0"/>
              <a:t>Информацию для покупателя предоставляют на русском языке непосредственно с продуктом в виде текста, условных обозначений и рисунков на потребительской таре, этикетке, контрэтикетке, ярлыке, пробке, листе-вкладыше, способом, принятым для отдельных видов продуктов (</a:t>
            </a:r>
            <a:r>
              <a:rPr lang="ru-RU" dirty="0">
                <a:hlinkClick r:id="rId14"/>
              </a:rPr>
              <a:t>п. 3 ст. 10</a:t>
            </a:r>
            <a:r>
              <a:rPr lang="ru-RU" dirty="0"/>
              <a:t> Закона N 2300-1; </a:t>
            </a:r>
            <a:r>
              <a:rPr lang="ru-RU" dirty="0">
                <a:hlinkClick r:id="rId15"/>
              </a:rPr>
              <a:t>п. 2 ст. 18</a:t>
            </a:r>
            <a:r>
              <a:rPr lang="ru-RU" dirty="0"/>
              <a:t> Закона N 29-ФЗ; </a:t>
            </a:r>
            <a:r>
              <a:rPr lang="ru-RU" dirty="0">
                <a:hlinkClick r:id="rId16"/>
              </a:rPr>
              <a:t>ч. 4.12 ст. 4</a:t>
            </a:r>
            <a:r>
              <a:rPr lang="ru-RU" dirty="0"/>
              <a:t> Технического регламента ТР ТС 022/2011).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6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качеством и безопасностью пищевой продукции в обороте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качеством и безопасностью пищевой продукции в обороте осуществляется органами Роспотребнадзора в рамках: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контрольной (надзорной) деятельности (плановая, внеплановая);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мониторинговых мероприятий (социально-гигиенический мониторинг (СГМ), мониторинг безопасности в государственной информационной системе мониторинга товаров (ГИС МТ).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0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информации о товаре при </a:t>
            </a:r>
            <a:r>
              <a:rPr lang="ru-RU" dirty="0" err="1"/>
              <a:t>фасовании</a:t>
            </a:r>
            <a:r>
              <a:rPr lang="ru-RU" dirty="0"/>
              <a:t> с/без потребителя.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Согласно </a:t>
            </a:r>
            <a:r>
              <a:rPr lang="ru-RU" dirty="0"/>
              <a:t>ТР ТС 022/2011 Сведения о товаре, </a:t>
            </a:r>
            <a:r>
              <a:rPr lang="ru-RU" dirty="0" err="1"/>
              <a:t>фасование</a:t>
            </a:r>
            <a:r>
              <a:rPr lang="ru-RU" dirty="0"/>
              <a:t> которого осуществляется организациями розничной торговли в присутствии потребителя, доводятся до потребителя любым способом, обеспечивающим возможность обоснованного выбора этой пищевой продукции</a:t>
            </a:r>
          </a:p>
          <a:p>
            <a:r>
              <a:rPr lang="ru-RU" dirty="0"/>
              <a:t>При </a:t>
            </a:r>
            <a:r>
              <a:rPr lang="ru-RU" dirty="0" err="1"/>
              <a:t>фасовании</a:t>
            </a:r>
            <a:r>
              <a:rPr lang="ru-RU" dirty="0"/>
              <a:t> пищевой продукции организациями торговли в отсутствии потребителя на упаковке или этикетке должны быть указаны наименование продукции, дата ее изготовления, срок ее годности и условия хранения. Иные сведения доводятся до потребителя любым способом, обеспечивающим возможность обоснованного выбора этой пищевой продукции.</a:t>
            </a:r>
          </a:p>
          <a:p>
            <a:r>
              <a:rPr lang="ru-RU" dirty="0"/>
              <a:t>Если </a:t>
            </a:r>
            <a:r>
              <a:rPr lang="ru-RU" dirty="0" err="1"/>
              <a:t>фасование</a:t>
            </a:r>
            <a:r>
              <a:rPr lang="ru-RU" dirty="0"/>
              <a:t> пищевой продукции осуществляется в присутствии потребителя – информация доводится любым способом, обеспечивающим возможность обоснованного выбора этой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83434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реализации неупакованных продовольственных товаров: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Продовольственные </a:t>
            </a:r>
            <a:r>
              <a:rPr lang="ru-RU" dirty="0"/>
              <a:t>товары должны быть расфасованы и упакованы такими способами, которые позволяют обеспечить сохранение качества и безопасность при их хранении, перевозках и реализации. </a:t>
            </a:r>
            <a:r>
              <a:rPr lang="ru-RU" dirty="0" err="1"/>
              <a:t>Нерасфасованные</a:t>
            </a:r>
            <a:r>
              <a:rPr lang="ru-RU" dirty="0"/>
              <a:t> и неупакованные продовольственные товары по общему правилу продаже не подлежат (</a:t>
            </a:r>
            <a:r>
              <a:rPr lang="ru-RU" dirty="0">
                <a:hlinkClick r:id="rId2"/>
              </a:rPr>
              <a:t>п. 1 ст. 18</a:t>
            </a:r>
            <a:r>
              <a:rPr lang="ru-RU" dirty="0"/>
              <a:t>, </a:t>
            </a:r>
            <a:r>
              <a:rPr lang="ru-RU" dirty="0">
                <a:hlinkClick r:id="rId3"/>
              </a:rPr>
              <a:t>п. 2 ст. 20</a:t>
            </a:r>
            <a:r>
              <a:rPr lang="ru-RU" dirty="0"/>
              <a:t> Закона № 29-ФЗ; </a:t>
            </a:r>
            <a:r>
              <a:rPr lang="ru-RU" dirty="0">
                <a:hlinkClick r:id="rId4"/>
              </a:rPr>
              <a:t>п. 8.4</a:t>
            </a:r>
            <a:r>
              <a:rPr lang="ru-RU" dirty="0"/>
              <a:t> СП 2.3.6.3668-20). Взвешивание продавцом на весах продуктов, употребляемых в пищу без какой-либо предварительной обработки (мытье, термическая обработка), без упаковки не допускается (</a:t>
            </a:r>
            <a:r>
              <a:rPr lang="ru-RU" dirty="0" err="1">
                <a:hlinkClick r:id="rId5"/>
              </a:rPr>
              <a:t>пп</a:t>
            </a:r>
            <a:r>
              <a:rPr lang="ru-RU" dirty="0">
                <a:hlinkClick r:id="rId5"/>
              </a:rPr>
              <a:t>. "а" п. 8.5</a:t>
            </a:r>
            <a:r>
              <a:rPr lang="ru-RU" dirty="0"/>
              <a:t> СП 2.3.6.3668-20).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50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Правила проведения приемочного контроля поступающей в предприятие торговли </a:t>
            </a:r>
            <a:r>
              <a:rPr lang="ru-RU" dirty="0" err="1" smtClean="0"/>
              <a:t>продукции.Входной</a:t>
            </a:r>
            <a:r>
              <a:rPr lang="ru-RU" dirty="0" smtClean="0"/>
              <a:t> </a:t>
            </a:r>
            <a:r>
              <a:rPr lang="ru-RU" dirty="0"/>
              <a:t>контроль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Оценка </a:t>
            </a:r>
            <a:r>
              <a:rPr lang="ru-RU" b="1" dirty="0"/>
              <a:t>условий доставки продуктов питания (в совокупности): </a:t>
            </a:r>
            <a:endParaRPr lang="ru-RU" dirty="0"/>
          </a:p>
          <a:p>
            <a:r>
              <a:rPr lang="ru-RU" dirty="0"/>
              <a:t></a:t>
            </a:r>
            <a:r>
              <a:rPr lang="ru-RU" b="1" dirty="0" smtClean="0"/>
              <a:t>специализированный транспорт(в случае доставки скоропортящейся продукции–охлаждаемый или изотермический); соответствие температурных условий маркировки установленным изготовителем и указанным на маркировке;</a:t>
            </a:r>
            <a:endParaRPr lang="ru-RU" b="1" dirty="0"/>
          </a:p>
          <a:p>
            <a:r>
              <a:rPr lang="ru-RU" dirty="0"/>
              <a:t></a:t>
            </a:r>
            <a:r>
              <a:rPr lang="ru-RU" b="1" dirty="0" smtClean="0"/>
              <a:t>санитарное состояние транспорта и его соответствие данным, указанным в ВСД во </a:t>
            </a:r>
            <a:r>
              <a:rPr lang="ru-RU" b="1" dirty="0" err="1" smtClean="0"/>
              <a:t>ФГИС«Меркурий</a:t>
            </a:r>
            <a:r>
              <a:rPr lang="ru-RU" b="1" dirty="0"/>
              <a:t>»;</a:t>
            </a:r>
            <a:endParaRPr lang="ru-RU" dirty="0"/>
          </a:p>
          <a:p>
            <a:r>
              <a:rPr lang="ru-RU" dirty="0"/>
              <a:t></a:t>
            </a:r>
            <a:r>
              <a:rPr lang="ru-RU" b="1" dirty="0" smtClean="0"/>
              <a:t>наличие промаркированной транспортной тары по видам </a:t>
            </a:r>
            <a:r>
              <a:rPr lang="ru-RU" b="1" dirty="0" err="1" smtClean="0"/>
              <a:t>поставляемыхп</a:t>
            </a:r>
            <a:r>
              <a:rPr lang="ru-RU" b="1" dirty="0" smtClean="0"/>
              <a:t> </a:t>
            </a:r>
            <a:r>
              <a:rPr lang="ru-RU" b="1" dirty="0" err="1" smtClean="0"/>
              <a:t>родуктов</a:t>
            </a:r>
            <a:r>
              <a:rPr lang="ru-RU" b="1" dirty="0" smtClean="0"/>
              <a:t>(</a:t>
            </a:r>
            <a:r>
              <a:rPr lang="ru-RU" b="1" dirty="0" err="1" smtClean="0"/>
              <a:t>хлеб,молоко,птица</a:t>
            </a:r>
            <a:r>
              <a:rPr lang="ru-RU" b="1" dirty="0" smtClean="0"/>
              <a:t> и т.д.), отсутствие загрязнений тары, отсутствие деформации</a:t>
            </a:r>
            <a:r>
              <a:rPr lang="ru-RU" dirty="0"/>
              <a:t>;</a:t>
            </a:r>
          </a:p>
          <a:p>
            <a:r>
              <a:rPr lang="ru-RU" dirty="0"/>
              <a:t></a:t>
            </a:r>
            <a:r>
              <a:rPr lang="ru-RU" b="1" dirty="0" smtClean="0"/>
              <a:t>соблюдение товарного соседства при доставке различных групп пищевых продуктов на одном транспорте</a:t>
            </a:r>
            <a:r>
              <a:rPr lang="ru-RU" dirty="0"/>
              <a:t>;</a:t>
            </a:r>
          </a:p>
          <a:p>
            <a:r>
              <a:rPr lang="ru-RU" dirty="0"/>
              <a:t></a:t>
            </a:r>
            <a:r>
              <a:rPr lang="ru-RU" b="1" dirty="0" smtClean="0"/>
              <a:t>наличие у водителя-грузчика(водителя-экспедитора</a:t>
            </a:r>
            <a:r>
              <a:rPr lang="ru-RU" b="1" dirty="0"/>
              <a:t>):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-санитарной одежды(халат, рукавицы и т.п</a:t>
            </a:r>
            <a:r>
              <a:rPr lang="ru-RU" b="1" dirty="0"/>
              <a:t>.)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b="1" dirty="0" smtClean="0"/>
              <a:t>ЛМК со сведениями о результатах медицинского осмотра и гигиенического обучения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2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0581"/>
            <a:ext cx="10515600" cy="470638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Оценка внешнего вида пищевых продуктов:</a:t>
            </a:r>
            <a:endParaRPr lang="ru-RU" dirty="0"/>
          </a:p>
          <a:p>
            <a:r>
              <a:rPr lang="ru-RU" dirty="0" smtClean="0"/>
              <a:t></a:t>
            </a:r>
            <a:r>
              <a:rPr lang="ru-RU" b="1" dirty="0" smtClean="0"/>
              <a:t>наличие клейма ветеринарно-санитарной экспертизы на </a:t>
            </a:r>
            <a:r>
              <a:rPr lang="ru-RU" b="1" dirty="0" err="1" smtClean="0"/>
              <a:t>непереработанной</a:t>
            </a:r>
            <a:r>
              <a:rPr lang="ru-RU" b="1" dirty="0" smtClean="0"/>
              <a:t> продукции животного происхождения (мясо в полутушах, тушах);</a:t>
            </a:r>
            <a:endParaRPr lang="ru-RU" dirty="0"/>
          </a:p>
          <a:p>
            <a:r>
              <a:rPr lang="ru-RU" dirty="0"/>
              <a:t></a:t>
            </a:r>
            <a:r>
              <a:rPr lang="ru-RU" b="1" dirty="0" smtClean="0"/>
              <a:t>наличие считываемого кода«</a:t>
            </a:r>
            <a:r>
              <a:rPr lang="en-US" b="1" dirty="0" err="1"/>
              <a:t>DataMatrix</a:t>
            </a:r>
            <a:r>
              <a:rPr lang="en-US" b="1" dirty="0" smtClean="0"/>
              <a:t>»,</a:t>
            </a:r>
            <a:r>
              <a:rPr lang="ru-RU" b="1" dirty="0" smtClean="0"/>
              <a:t> для пищевой продукции, подлежащей маркировке, проверка его в системе «Честный знак</a:t>
            </a:r>
            <a:r>
              <a:rPr lang="ru-RU" b="1" dirty="0"/>
              <a:t>»;</a:t>
            </a:r>
            <a:endParaRPr lang="ru-RU" dirty="0"/>
          </a:p>
          <a:p>
            <a:r>
              <a:rPr lang="ru-RU" dirty="0"/>
              <a:t></a:t>
            </a:r>
            <a:r>
              <a:rPr lang="ru-RU" b="1" dirty="0" smtClean="0"/>
              <a:t>целостность упаковки</a:t>
            </a:r>
            <a:r>
              <a:rPr lang="ru-RU" b="1" dirty="0"/>
              <a:t>;</a:t>
            </a:r>
            <a:endParaRPr lang="ru-RU" dirty="0"/>
          </a:p>
          <a:p>
            <a:r>
              <a:rPr lang="ru-RU" dirty="0" smtClean="0"/>
              <a:t></a:t>
            </a:r>
            <a:r>
              <a:rPr lang="ru-RU" b="1" dirty="0" smtClean="0"/>
              <a:t>наличие маркировочного ярлыка, </a:t>
            </a:r>
            <a:r>
              <a:rPr lang="ru-RU" sz="2900" b="1" dirty="0"/>
              <a:t>на котором представлена информация в соответствии с требованиями Технического регламента Таможенного союзаТРТС022/2011«Пищевая продукция в части ее маркировки»</a:t>
            </a:r>
          </a:p>
          <a:p>
            <a:r>
              <a:rPr lang="ru-RU" sz="2900" b="1" dirty="0" smtClean="0"/>
              <a:t>сроки </a:t>
            </a:r>
            <a:r>
              <a:rPr lang="ru-RU" sz="2900" b="1" dirty="0"/>
              <a:t>годности, условия хранения указанные на упаковке продукта;</a:t>
            </a:r>
          </a:p>
          <a:p>
            <a:pPr lvl="0"/>
            <a:r>
              <a:rPr lang="ru-RU" sz="2900" b="1" dirty="0" smtClean="0"/>
              <a:t>отсутствие </a:t>
            </a:r>
            <a:r>
              <a:rPr lang="ru-RU" sz="2900" b="1" dirty="0"/>
              <a:t>признаков порчи и </a:t>
            </a:r>
            <a:r>
              <a:rPr lang="ru-RU" sz="2900" b="1" dirty="0" smtClean="0"/>
              <a:t>недоброкачественности;</a:t>
            </a:r>
          </a:p>
          <a:p>
            <a:pPr lvl="0"/>
            <a:r>
              <a:rPr lang="ru-RU" sz="2900" b="1" dirty="0" smtClean="0"/>
              <a:t>оценка соответствия товаросопроводительной документации маркировочному ярлыку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sz="2900" b="1" dirty="0" smtClean="0"/>
              <a:t>.</a:t>
            </a:r>
          </a:p>
          <a:p>
            <a:pPr lvl="0"/>
            <a:endParaRPr lang="ru-RU" sz="29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92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862" y="1866507"/>
            <a:ext cx="8748073" cy="49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6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основных документа, обеспечивающих прослеживаемость продукции в соответствии с ст. 5 ТР ТС 021/2011 «О безопасности пищевой продукции»:</a:t>
            </a:r>
          </a:p>
          <a:p>
            <a:pPr marL="292185" indent="-292185">
              <a:spcBef>
                <a:spcPts val="852"/>
              </a:spcBef>
              <a:buFont typeface="Times New Roman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Маркировочный ярлык</a:t>
            </a:r>
          </a:p>
          <a:p>
            <a:pPr marL="292185" indent="-292185">
              <a:spcBef>
                <a:spcPts val="852"/>
              </a:spcBef>
              <a:buFont typeface="Times New Roman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Товарно-транспортная накладная</a:t>
            </a:r>
          </a:p>
          <a:p>
            <a:pPr marL="292185" indent="-292185">
              <a:spcBef>
                <a:spcPts val="852"/>
              </a:spcBef>
              <a:buFont typeface="Times New Roman" charset="0"/>
              <a:buChar char="•"/>
              <a:defRPr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Товарно-сопроводительная документация (декларация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соответствии, свидетельство о государственной регистрации или ветеринарно-сопроводительные документы)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Маркировка или маркировочный ярлык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\\SERVER\Share\ОСН\Капитонова\презентация\маркировк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35" y="1825625"/>
            <a:ext cx="497793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60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Товарно-транспортная накладная</a:t>
            </a:r>
            <a:b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4" descr="\\SERVER\Share\ОСН\Капитонова\презентация\ТТН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05" y="1825625"/>
            <a:ext cx="637838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3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Изучение товарно-сопроводительных документов (один из трех видов) и их соответствие информации на маркировочном ярлыке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5740"/>
            <a:ext cx="10515600" cy="47912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Декларация о </a:t>
            </a:r>
            <a:r>
              <a:rPr lang="ru-RU" sz="1800" b="1" dirty="0" smtClean="0"/>
              <a:t>соответствии (ст</a:t>
            </a:r>
            <a:r>
              <a:rPr lang="ru-RU" sz="1800" b="1" dirty="0"/>
              <a:t>. 21, </a:t>
            </a:r>
            <a:r>
              <a:rPr lang="ru-RU" sz="1800" b="1" dirty="0" smtClean="0"/>
              <a:t>ст.23 ТР </a:t>
            </a:r>
            <a:r>
              <a:rPr lang="ru-RU" sz="1800" b="1" dirty="0"/>
              <a:t>ТС </a:t>
            </a:r>
            <a:r>
              <a:rPr lang="ru-RU" sz="1800" b="1" dirty="0" smtClean="0"/>
              <a:t>021/2011)</a:t>
            </a: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требуется </a:t>
            </a: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на все продукты питания, за исключением: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1) </a:t>
            </a:r>
            <a:r>
              <a:rPr lang="ru-RU" sz="18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непереработанной</a:t>
            </a: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 пищевой продукции животного происхождения;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2) специализированной пищевой продукции;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3) </a:t>
            </a:r>
            <a:r>
              <a:rPr lang="ru-RU" sz="1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Уксуса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Свидетельство о государственной регистрации (ст. 21, ст. 24 ТР ТС 021/2011) требуется на: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1) пищевая продукция для детского питания, в том числе вода питьевая для детского питания;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2</a:t>
            </a: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) пищевая продукция для диетического лечебного и диетического профилактического питания;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3) лечебно-столовые и лечебные природные минеральные воды;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4) пищевая продукция для питания спортсменов, беременных и кормящих женщин;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5) биологически активные добавки к </a:t>
            </a:r>
            <a:r>
              <a:rPr lang="ru-RU" sz="1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пище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latin typeface="Book Antiqua" panose="02040602050305030304" pitchFamily="18" charset="0"/>
              </a:rPr>
              <a:t>Документы ветеринарно-санитарной экспертизы </a:t>
            </a:r>
            <a:r>
              <a:rPr lang="ru-RU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(ст</a:t>
            </a:r>
            <a:r>
              <a:rPr lang="ru-RU" sz="1800" b="1" dirty="0">
                <a:solidFill>
                  <a:srgbClr val="000000"/>
                </a:solidFill>
                <a:latin typeface="Book Antiqua" panose="02040602050305030304" pitchFamily="18" charset="0"/>
              </a:rPr>
              <a:t>. 21, ст. </a:t>
            </a:r>
            <a:r>
              <a:rPr lang="ru-RU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30 ТР </a:t>
            </a:r>
            <a:r>
              <a:rPr lang="ru-RU" sz="1800" b="1" dirty="0">
                <a:solidFill>
                  <a:srgbClr val="000000"/>
                </a:solidFill>
                <a:latin typeface="Book Antiqua" panose="02040602050305030304" pitchFamily="18" charset="0"/>
              </a:rPr>
              <a:t>ТС </a:t>
            </a:r>
            <a:r>
              <a:rPr lang="ru-RU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021/2011)</a:t>
            </a:r>
            <a:r>
              <a:rPr lang="ru-RU" sz="1800" b="1" dirty="0"/>
              <a:t> </a:t>
            </a:r>
            <a:r>
              <a:rPr lang="ru-RU" sz="1800" b="1" dirty="0" smtClean="0"/>
              <a:t>требуются </a:t>
            </a:r>
            <a:r>
              <a:rPr lang="ru-RU" sz="1800" b="1" dirty="0"/>
              <a:t>на: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/>
              <a:t>1) Непереработанная </a:t>
            </a:r>
            <a:r>
              <a:rPr lang="ru-RU" sz="1800" b="1" dirty="0"/>
              <a:t>пищевая продукция животного происхождения </a:t>
            </a:r>
            <a:r>
              <a:rPr lang="ru-RU" sz="1800" dirty="0"/>
              <a:t>-не прошедшая переработку (обработку) туши (тушки) продуктивных животных всех видов, их части (включая кровь и субпродукты), молоко сырое, сырое обезжиренное молоко, сливки сырые, продукция пчеловодства, яйца и </a:t>
            </a:r>
            <a:r>
              <a:rPr lang="ru-RU" sz="1800" dirty="0" err="1"/>
              <a:t>яйцепродукция</a:t>
            </a:r>
            <a:r>
              <a:rPr lang="ru-RU" sz="1800" dirty="0"/>
              <a:t>, улов водных биологических ресурсов, </a:t>
            </a:r>
          </a:p>
        </p:txBody>
      </p:sp>
    </p:spTree>
    <p:extLst>
      <p:ext uri="{BB962C8B-B14F-4D97-AF65-F5344CB8AC3E}">
        <p14:creationId xmlns:p14="http://schemas.microsoft.com/office/powerpoint/2010/main" val="350374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Наименование продукции на маркировочном ярлыке (маркировке) должно совпадать с наименованием продукции в декларации о соответствии или др. товаросопроводительном документе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287" y="1825625"/>
            <a:ext cx="44374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522"/>
            <a:ext cx="10515600" cy="514944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силу ограничений, установленных Постановлением Правительства РФ от 10.03.2022 № 336 «Об особенностях организации и осуществления государственного контроля (надзора), муниципального контроля», плановому контролю (надзору) подлежат объекты контроля, отнесенные к категории чрезвычайно высокого и высокого риска (в том числе «сетевые» предприятия торговли). </a:t>
            </a:r>
          </a:p>
          <a:p>
            <a:r>
              <a:rPr lang="ru-RU" dirty="0"/>
              <a:t>Всего на надзоре Управления состоит 6 252 объектов, участвующих в обращении на территории Ленинградской области пищевой продукции, из них 4877 объектов розничной торговли (в том числе 1726-чрезвычайно высокого и 201- высокого риска).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566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1911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35" y="685800"/>
            <a:ext cx="10778765" cy="1911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14987" y="1771451"/>
            <a:ext cx="4384057" cy="392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85" indent="-292185">
              <a:lnSpc>
                <a:spcPct val="90000"/>
              </a:lnSpc>
              <a:spcBef>
                <a:spcPts val="852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  <a:hlinkClick r:id="rId3"/>
              </a:rPr>
              <a:t>http://fsa.gov.ru</a:t>
            </a:r>
            <a:r>
              <a:rPr lang="en-US" sz="2800" b="1" kern="0" dirty="0" smtClean="0">
                <a:solidFill>
                  <a:srgbClr val="000000"/>
                </a:solidFill>
                <a:hlinkClick r:id="rId3"/>
              </a:rPr>
              <a:t>/</a:t>
            </a:r>
            <a:endParaRPr lang="ru-RU" sz="2800" b="1" kern="0" dirty="0" smtClean="0">
              <a:solidFill>
                <a:srgbClr val="000000"/>
              </a:solidFill>
            </a:endParaRPr>
          </a:p>
          <a:p>
            <a:pPr marL="292185" indent="-292185">
              <a:lnSpc>
                <a:spcPct val="90000"/>
              </a:lnSpc>
              <a:spcBef>
                <a:spcPts val="852"/>
              </a:spcBef>
              <a:defRPr/>
            </a:pPr>
            <a:r>
              <a:rPr lang="ru-RU" sz="2800" b="1" kern="0" dirty="0" smtClean="0">
                <a:solidFill>
                  <a:srgbClr val="000000"/>
                </a:solidFill>
              </a:rPr>
              <a:t>Проверка достоверности декларации в разделе: «Сертификаты и декларации» –проверяем статус декларации</a:t>
            </a:r>
            <a:endParaRPr lang="ru-RU" sz="2800" b="1" kern="0" dirty="0">
              <a:solidFill>
                <a:srgbClr val="000000"/>
              </a:solidFill>
            </a:endParaRPr>
          </a:p>
          <a:p>
            <a:pPr marL="292185" indent="-292185">
              <a:lnSpc>
                <a:spcPct val="90000"/>
              </a:lnSpc>
              <a:spcBef>
                <a:spcPts val="852"/>
              </a:spcBef>
              <a:defRPr/>
            </a:pPr>
            <a:endParaRPr lang="ru-RU" sz="2800" b="1" kern="0" dirty="0" smtClean="0">
              <a:solidFill>
                <a:srgbClr val="000000"/>
              </a:solidFill>
            </a:endParaRPr>
          </a:p>
          <a:p>
            <a:pPr marL="292185" indent="-292185">
              <a:lnSpc>
                <a:spcPct val="90000"/>
              </a:lnSpc>
              <a:spcBef>
                <a:spcPts val="852"/>
              </a:spcBef>
              <a:defRPr/>
            </a:pPr>
            <a:endParaRPr lang="ru-RU" sz="2800" b="1" kern="0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26311" y="3313599"/>
            <a:ext cx="4362365" cy="31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0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5" y="857250"/>
            <a:ext cx="100866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3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Доля </a:t>
            </a:r>
            <a:r>
              <a:rPr lang="ru-RU" sz="3200" dirty="0"/>
              <a:t>проб пищевых продуктов, не соответствующих гигиеническим </a:t>
            </a:r>
            <a:r>
              <a:rPr lang="ru-RU" sz="3200" dirty="0" smtClean="0"/>
              <a:t>нормативам, </a:t>
            </a:r>
            <a:r>
              <a:rPr lang="ru-RU" sz="3200" dirty="0">
                <a:solidFill>
                  <a:prstClr val="black"/>
                </a:solidFill>
              </a:rPr>
              <a:t>по результатам проведенных лабораторных исследований </a:t>
            </a:r>
            <a:r>
              <a:rPr lang="ru-RU" sz="3200" dirty="0" smtClean="0">
                <a:solidFill>
                  <a:prstClr val="black"/>
                </a:solidFill>
              </a:rPr>
              <a:t>(</a:t>
            </a:r>
            <a:r>
              <a:rPr lang="ru-RU" sz="3200" dirty="0" smtClean="0">
                <a:solidFill>
                  <a:prstClr val="black"/>
                </a:solidFill>
              </a:rPr>
              <a:t>2024г.в </a:t>
            </a:r>
            <a:r>
              <a:rPr lang="ru-RU" sz="3200" dirty="0" smtClean="0">
                <a:solidFill>
                  <a:prstClr val="black"/>
                </a:solidFill>
              </a:rPr>
              <a:t>сравнении с </a:t>
            </a:r>
            <a:r>
              <a:rPr lang="ru-RU" sz="3200" dirty="0" smtClean="0">
                <a:solidFill>
                  <a:prstClr val="black"/>
                </a:solidFill>
              </a:rPr>
              <a:t>2023г</a:t>
            </a:r>
            <a:r>
              <a:rPr lang="ru-RU" sz="3200" dirty="0" smtClean="0">
                <a:solidFill>
                  <a:prstClr val="black"/>
                </a:solidFill>
              </a:rPr>
              <a:t>.)</a:t>
            </a:r>
            <a:endParaRPr lang="ru-RU" sz="32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9435"/>
              </p:ext>
            </p:extLst>
          </p:nvPr>
        </p:nvGraphicFramePr>
        <p:xfrm>
          <a:off x="1253836" y="1825625"/>
          <a:ext cx="10099964" cy="330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392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2717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690" y="2660073"/>
            <a:ext cx="10086109" cy="351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По результатам исследований в 2023-2024 гг. несоответствий исследованной пищевой продукции установленным требованиям по показателям безопасности не выявлено. По показателям качества в 2024 году выявлено 13 проб (9, 4%) фальсифицированной пищевой продукции (3 пробы молочной продукции, фальсифицированной немолочными жирами; 1 проба мясной продукции с содержанием запрещенного фермента – микробной </a:t>
            </a:r>
            <a:r>
              <a:rPr lang="ru-RU" sz="2000" dirty="0" err="1"/>
              <a:t>глутаминазы</a:t>
            </a:r>
            <a:r>
              <a:rPr lang="ru-RU" sz="2000" dirty="0"/>
              <a:t>; 2 пробы замороженной рыбной продукции с превышением массовой доли ледяной глазури; 1 проба оливкового масла с несоответствием установленным требованиям по </a:t>
            </a:r>
            <a:r>
              <a:rPr lang="ru-RU" sz="2000" dirty="0" err="1"/>
              <a:t>жирнокислотному</a:t>
            </a:r>
            <a:r>
              <a:rPr lang="ru-RU" sz="2000" dirty="0"/>
              <a:t> составу); 6 проб рыбы охлажденной, которая была заморожена с отсутствием данной информации на маркировке.  (в 2023 году выявлено 3 пробы (3%) молочной продукции, фальсифицированной немолочными жирами).</a:t>
            </a:r>
          </a:p>
          <a:p>
            <a:endParaRPr lang="ru-RU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79CB0C4-CA1E-8321-E76B-30F8273B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126"/>
            <a:ext cx="6296891" cy="1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23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043392" y="3509187"/>
            <a:ext cx="8480880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 smtClean="0">
                <a:latin typeface="Sitka Banner" panose="02000505000000020004" pitchFamily="2" charset="0"/>
                <a:ea typeface="DejaVu Sans"/>
              </a:rPr>
              <a:t>Благодарю </a:t>
            </a:r>
            <a:r>
              <a:rPr lang="ru-RU" sz="4800" b="0" strike="noStrike" spc="-1" dirty="0">
                <a:latin typeface="Sitka Banner" panose="02000505000000020004" pitchFamily="2" charset="0"/>
                <a:ea typeface="DejaVu Sans"/>
              </a:rPr>
              <a:t>за внимание</a:t>
            </a:r>
            <a:r>
              <a:rPr lang="ru-RU" sz="4800" b="0" strike="noStrike" spc="-1" dirty="0" smtClean="0">
                <a:latin typeface="Sitka Banner" panose="02000505000000020004" pitchFamily="2" charset="0"/>
                <a:ea typeface="DejaVu Sans"/>
              </a:rPr>
              <a:t>!</a:t>
            </a:r>
          </a:p>
          <a:p>
            <a:pPr algn="ctr">
              <a:lnSpc>
                <a:spcPct val="100000"/>
              </a:lnSpc>
            </a:pPr>
            <a:endParaRPr lang="ru-RU" sz="4800" spc="-1" dirty="0">
              <a:latin typeface="Sitka Banner" panose="02000505000000020004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ru-RU" sz="1600" dirty="0" smtClean="0"/>
              <a:t>Стрежнева Н.П.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 smtClean="0"/>
              <a:t>Заместитель начальника отдела </a:t>
            </a:r>
            <a:r>
              <a:rPr lang="ru-RU" altLang="ru-RU" sz="1600" dirty="0"/>
              <a:t>санитарного надзора Управления Роспотребнадзора </a:t>
            </a:r>
            <a:br>
              <a:rPr lang="ru-RU" altLang="ru-RU" sz="1600" dirty="0"/>
            </a:br>
            <a:r>
              <a:rPr lang="ru-RU" altLang="ru-RU" sz="1600" dirty="0"/>
              <a:t>по Ленинградской области </a:t>
            </a:r>
            <a:r>
              <a:rPr lang="ru-RU" altLang="ru-RU" sz="4800" dirty="0"/>
              <a:t/>
            </a:r>
            <a:br>
              <a:rPr lang="ru-RU" altLang="ru-RU" sz="4800" dirty="0"/>
            </a:br>
            <a:endParaRPr lang="ru-RU" sz="4800" b="0" strike="noStrike" spc="-1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34" y="346272"/>
            <a:ext cx="10515600" cy="185959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еречень продукции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(товаров), подлежащей государственному контролю (надзору), с учетом категорирования по риску причинения вреда здоровью населения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(утв.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Роспотребнадзором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 2023 г.)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992592"/>
              </p:ext>
            </p:extLst>
          </p:nvPr>
        </p:nvGraphicFramePr>
        <p:xfrm>
          <a:off x="320510" y="2205866"/>
          <a:ext cx="10887960" cy="4483565"/>
        </p:xfrm>
        <a:graphic>
          <a:graphicData uri="http://schemas.openxmlformats.org/drawingml/2006/table">
            <a:tbl>
              <a:tblPr/>
              <a:tblGrid>
                <a:gridCol w="5443980"/>
                <a:gridCol w="5443980"/>
              </a:tblGrid>
              <a:tr h="24527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effectLst/>
                        </a:rPr>
                        <a:t>Вид пищевой продукции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effectLst/>
                        </a:rPr>
                        <a:t>Категория риска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мясо и мясные продукты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чрезвычайно 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птица и птицеводческие продукты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чрезвычайно 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молоко, молочные продукты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чрезвычайно 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рыба, рыбные продукты и др. гидробионты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чрезвычайно 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кондитерские изделия кремовые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чрезвычайно 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бахчевые культуры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чрезвычайно 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продукция предприятий общественного питания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чрезвычайно 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3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кулинарные изделия, вырабатываемые по нетрадиционной технологии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мукомольно-крупяные изделия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кондитерские изделия (за исключением кремовых)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плодоовощная продукция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пресервы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продукты детского питания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9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продукция для питания спортсменов, беременных и кормящих женщин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продукция лечебного и профилактического диетического питания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effectLst/>
                        </a:rPr>
                        <a:t>биологически активные добавки к пище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</a:rPr>
                        <a:t>высокий риск</a:t>
                      </a:r>
                    </a:p>
                  </a:txBody>
                  <a:tcPr marL="48017" marR="48017" marT="24008" marB="240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05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988"/>
            <a:ext cx="10515600" cy="15233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СП </a:t>
            </a:r>
            <a:r>
              <a:rPr lang="ru-RU" sz="2400" dirty="0"/>
              <a:t>2.3.6.3668-20 "Санитарно-эпидемиологические требования к условиям деятельности торговых объектов и рынков, реализующих пищевую продукцию" утв. Постановлением Главного государственного санитарного врача РФ от 20.11.2020 № 36 </a:t>
            </a:r>
            <a:r>
              <a:rPr lang="ru-RU" sz="2400" dirty="0" smtClean="0"/>
              <a:t>(</a:t>
            </a:r>
            <a:r>
              <a:rPr lang="ru-RU" sz="2400" dirty="0"/>
              <a:t>срок действия правил, утвержденных данным документом, ограничен 01.01.2027).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объему информации СП 2.3.6.3668-20 примерно соответствуют предшествующим, но количество разделов сокращено с 14 до 11- объединены некоторые между собой</a:t>
            </a:r>
            <a:r>
              <a:rPr lang="ru-RU" dirty="0" smtClean="0"/>
              <a:t>. По </a:t>
            </a:r>
            <a:r>
              <a:rPr lang="ru-RU" dirty="0"/>
              <a:t>сравнению с прежними правилами количество требований сокращено. </a:t>
            </a:r>
          </a:p>
          <a:p>
            <a:pPr marL="0" indent="0">
              <a:buNone/>
            </a:pPr>
            <a:r>
              <a:rPr lang="ru-RU" dirty="0"/>
              <a:t>МР 2.3.0243-21 «Методические рекомендации по обеспечению санитарно-эпидемиологических требований к условиям деятельности торговых объектов и рынков, реализующих пищевую продукцию».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12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582839"/>
            <a:ext cx="10515600" cy="1325563"/>
          </a:xfrm>
        </p:spPr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Раздел </a:t>
            </a:r>
            <a:r>
              <a:rPr lang="ru-RU" dirty="0"/>
              <a:t>1.</a:t>
            </a:r>
          </a:p>
          <a:p>
            <a:pPr marL="0" indent="0" algn="just">
              <a:buNone/>
            </a:pPr>
            <a:r>
              <a:rPr lang="ru-RU" dirty="0"/>
              <a:t> Общие положения. Описаны требования к проведению производственного контроля (в стационарных торговых объектах должен быть организован производственный контроль за соблюдением санитарно-эпидемиологических требований и проведением санитарно-противоэпидемических (профилактических) мероприятий. Его порядок и периодичность определяют сами юридические лица и ИП), организации предварительных и периодических медицинских осмотров (Работники, занятые хранением, перевозкой и реализацией пищевой продукции и имеющие прямой контакт с пищевой продукцией, должны проходить обязательные предварительные при поступлении на работу и периодические медицинские осмотры. Работники торговли, имеющие непосредственный контакт с пищевой продукцией, должны иметь личную медицинскую книжку с: отметками о пройденном медосмотре; заключением врача о допуске к работе; сведениями о прививках; сведениями о прохождении профессиональной гигиенической подготовки и аттестации (при приеме на работу и далее не реже одного раза в 2 года).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61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4" y="147412"/>
            <a:ext cx="10515600" cy="1050018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Раздел 2.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Требования </a:t>
            </a:r>
            <a:r>
              <a:rPr lang="ru-RU" dirty="0"/>
              <a:t>к размещению торговых объектов и их территорий. Описывает основные положения при размещении торговой точки в жилых зданиях. Деятельность объекта не должна оказывать ухудшающего влияния на жильцов, нарушать требования СанПиН 2.1.2.2645-10 (утратил силу- поэтому переходим на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мероприятий", где указаны требования, важные для встроенных в жилые помещения объектов торговли и прописаны:</a:t>
            </a:r>
          </a:p>
        </p:txBody>
      </p:sp>
    </p:spTree>
    <p:extLst>
      <p:ext uri="{BB962C8B-B14F-4D97-AF65-F5344CB8AC3E}">
        <p14:creationId xmlns:p14="http://schemas.microsoft.com/office/powerpoint/2010/main" val="336613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dirty="0"/>
              <a:t>Подробнее о разделах СП </a:t>
            </a:r>
            <a:r>
              <a:rPr lang="ru-RU" dirty="0" smtClean="0"/>
              <a:t>2.3.6.3668-20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900" b="0" dirty="0">
                <a:solidFill>
                  <a:prstClr val="black"/>
                </a:solidFill>
                <a:ea typeface="+mn-ea"/>
                <a:cs typeface="+mn-cs"/>
              </a:rPr>
              <a:t>Раздел 2. </a:t>
            </a:r>
            <a:br>
              <a:rPr lang="ru-RU" sz="2900" b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900" b="0" dirty="0">
                <a:solidFill>
                  <a:prstClr val="black"/>
                </a:solidFill>
                <a:ea typeface="+mn-ea"/>
                <a:cs typeface="+mn-cs"/>
              </a:rPr>
              <a:t>продолжение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как и в СП 2.3.6.3668-20 правила загрузки: п. 138. Погрузку и разгрузку материалов, продукции, товаров для торговых объектов, встроенных, встроено-пристроенных в многоквартирный дом, пристроенных к многоквартирному дому следует выполнять: с торцов жилых зданий; из подземных тоннелей или закрытых дебаркадеров; со стороны автомобильных дорог; п.139. Не допускается загрузка материалов, продукции, товаров со стороны двора многоквартирного дома, где расположены входы в жилые помещения.</a:t>
            </a:r>
          </a:p>
          <a:p>
            <a:r>
              <a:rPr lang="ru-RU" dirty="0" smtClean="0"/>
              <a:t>уровни </a:t>
            </a:r>
            <a:r>
              <a:rPr lang="ru-RU" dirty="0"/>
              <a:t>шума: п. 130. Уровни физических факторов воздействия на человека в многоквартирных жилых домах, индивидуальных жилых домах, общежитиях и центрах временного размещения должны соответствовать гигиеническим нормативам. В период с 7.00 до 23.00 часов в жилых помещениях допустимо превышение гигиенических нормативов уровней шума на 5 дБ.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5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о разделах СП 2.3.6.3668-20: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Раздел 3.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Требования </a:t>
            </a:r>
            <a:r>
              <a:rPr lang="ru-RU" dirty="0"/>
              <a:t>к организации водоснабжения и водоотведения. В разделе подробно описано, как организовать обеспечение водой при отсутствии централизованного водоснабжения, а также как правильно собрать и как осуществлять выпуск отработанных сточных вод. Если в магазине отсутствует централизованное горячее водоснабжение можно использовать водонагреватель (п. 3.3). Моечные ванны / раковины, предназначенные для мытья оборудования, тары, инвентаря подключаются к системе канализации через воздушные разрывы (разрыв струи), для профилактики попадания канализационных стоков (п. 3.6). Величина данного </a:t>
            </a:r>
            <a:r>
              <a:rPr lang="ru-RU" dirty="0" smtClean="0"/>
              <a:t>разрыва </a:t>
            </a:r>
            <a:r>
              <a:rPr lang="ru-RU" dirty="0"/>
              <a:t>описана в МР 2.3.0243-21  (20 мм).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715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itka Banner"/>
        <a:ea typeface=""/>
        <a:cs typeface=""/>
      </a:majorFont>
      <a:minorFont>
        <a:latin typeface="Sitka Bann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2573</Words>
  <Application>Microsoft Office PowerPoint</Application>
  <PresentationFormat>Широкоэкранный</PresentationFormat>
  <Paragraphs>154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Book Antiqua</vt:lpstr>
      <vt:lpstr>Calibri</vt:lpstr>
      <vt:lpstr>DejaVu Sans</vt:lpstr>
      <vt:lpstr>Sitka Banner</vt:lpstr>
      <vt:lpstr>Times New Roman</vt:lpstr>
      <vt:lpstr>Тема Office</vt:lpstr>
      <vt:lpstr>                  «Санитарно-эпидемиологические требования и требования в сфере технического регулирования при реализации пищевых продуктов в предприятиях торговли.  Правила проведения приемочного контроля поступающей в предприятие торговли продукции.  Об основных группах выявленной Управлением продукции, не отвечающей установленным требованиям; принятые Управлением меры реагирования. в 2023-2024 г.г.»    Стрежнева Н.П. Заместитель начальника отдела санитарного надзора Управления Роспотребнадзора  по Ленинградской области    </vt:lpstr>
      <vt:lpstr> Контроль за качеством и безопасностью пищевой продукции в обороте</vt:lpstr>
      <vt:lpstr>Презентация PowerPoint</vt:lpstr>
      <vt:lpstr>Перечень продукции (товаров), подлежащей государственному контролю (надзору), с учетом категорирования по риску причинения вреда здоровью населения (утв. Роспотребнадзором 26 сентября 2023 г.) </vt:lpstr>
      <vt:lpstr> СП 2.3.6.3668-20 "Санитарно-эпидемиологические требования к условиям деятельности торговых объектов и рынков, реализующих пищевую продукцию" утв. Постановлением Главного государственного санитарного врача РФ от 20.11.2020 № 36 (срок действия правил, утвержденных данным документом, ограничен 01.01.2027). </vt:lpstr>
      <vt:lpstr>Подробнее о разделах СП 2.3.6.3668-20: </vt:lpstr>
      <vt:lpstr>Подробнее о разделах СП 2.3.6.3668-20: </vt:lpstr>
      <vt:lpstr>Подробнее о разделах СП 2.3.6.3668-20  Раздел 2.  продолжение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Подробнее о разделах СП 2.3.6.3668-20: </vt:lpstr>
      <vt:lpstr>Требования к информации о товаре</vt:lpstr>
      <vt:lpstr>Требования к информации о товаре при фасовании с/без потребителя.</vt:lpstr>
      <vt:lpstr>Требования к реализации неупакованных продовольственных товаров:</vt:lpstr>
      <vt:lpstr>Правила проведения приемочного контроля поступающей в предприятие торговли продукции.Входной контроль </vt:lpstr>
      <vt:lpstr>Прием продукции</vt:lpstr>
      <vt:lpstr>Презентация PowerPoint</vt:lpstr>
      <vt:lpstr>Презентация PowerPoint</vt:lpstr>
      <vt:lpstr>Маркировка или маркировочный ярлык </vt:lpstr>
      <vt:lpstr>Товарно-транспортная накладная </vt:lpstr>
      <vt:lpstr>Изучение товарно-сопроводительных документов (один из трех видов) и их соответствие информации на маркировочном ярлыке</vt:lpstr>
      <vt:lpstr>Наименование продукции на маркировочном ярлыке (маркировке) должно совпадать с наименованием продукции в декларации о соответствии или др. товаросопроводительном документе</vt:lpstr>
      <vt:lpstr>Презентация PowerPoint</vt:lpstr>
      <vt:lpstr>Презентация PowerPoint</vt:lpstr>
      <vt:lpstr>Доля проб пищевых продуктов, не соответствующих гигиеническим нормативам, по результатам проведенных лабораторных исследований (2024г.в сравнении с 2023г.)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User</cp:lastModifiedBy>
  <cp:revision>55</cp:revision>
  <dcterms:created xsi:type="dcterms:W3CDTF">2024-03-21T06:28:11Z</dcterms:created>
  <dcterms:modified xsi:type="dcterms:W3CDTF">2025-02-18T17:51:11Z</dcterms:modified>
</cp:coreProperties>
</file>